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0"/>
  </p:notesMasterIdLst>
  <p:handoutMasterIdLst>
    <p:handoutMasterId r:id="rId61"/>
  </p:handoutMasterIdLst>
  <p:sldIdLst>
    <p:sldId id="264" r:id="rId2"/>
    <p:sldId id="339" r:id="rId3"/>
    <p:sldId id="384" r:id="rId4"/>
    <p:sldId id="382" r:id="rId5"/>
    <p:sldId id="383" r:id="rId6"/>
    <p:sldId id="6177" r:id="rId7"/>
    <p:sldId id="6178" r:id="rId8"/>
    <p:sldId id="6175" r:id="rId9"/>
    <p:sldId id="6176" r:id="rId10"/>
    <p:sldId id="385" r:id="rId11"/>
    <p:sldId id="6201" r:id="rId12"/>
    <p:sldId id="6185" r:id="rId13"/>
    <p:sldId id="6184" r:id="rId14"/>
    <p:sldId id="6186" r:id="rId15"/>
    <p:sldId id="6187" r:id="rId16"/>
    <p:sldId id="6188" r:id="rId17"/>
    <p:sldId id="6189" r:id="rId18"/>
    <p:sldId id="6190" r:id="rId19"/>
    <p:sldId id="6191" r:id="rId20"/>
    <p:sldId id="6193" r:id="rId21"/>
    <p:sldId id="6192" r:id="rId22"/>
    <p:sldId id="6194" r:id="rId23"/>
    <p:sldId id="6197" r:id="rId24"/>
    <p:sldId id="6195" r:id="rId25"/>
    <p:sldId id="6198" r:id="rId26"/>
    <p:sldId id="6199" r:id="rId27"/>
    <p:sldId id="6200" r:id="rId28"/>
    <p:sldId id="386" r:id="rId29"/>
    <p:sldId id="270" r:id="rId30"/>
    <p:sldId id="274" r:id="rId31"/>
    <p:sldId id="267" r:id="rId32"/>
    <p:sldId id="275" r:id="rId33"/>
    <p:sldId id="276" r:id="rId34"/>
    <p:sldId id="271" r:id="rId35"/>
    <p:sldId id="387" r:id="rId36"/>
    <p:sldId id="342" r:id="rId37"/>
    <p:sldId id="343" r:id="rId38"/>
    <p:sldId id="388" r:id="rId39"/>
    <p:sldId id="324" r:id="rId40"/>
    <p:sldId id="389" r:id="rId41"/>
    <p:sldId id="6183" r:id="rId42"/>
    <p:sldId id="6179" r:id="rId43"/>
    <p:sldId id="6180" r:id="rId44"/>
    <p:sldId id="6181" r:id="rId45"/>
    <p:sldId id="6182" r:id="rId46"/>
    <p:sldId id="378" r:id="rId47"/>
    <p:sldId id="377" r:id="rId48"/>
    <p:sldId id="390" r:id="rId49"/>
    <p:sldId id="6202" r:id="rId50"/>
    <p:sldId id="6206" r:id="rId51"/>
    <p:sldId id="6204" r:id="rId52"/>
    <p:sldId id="6205" r:id="rId53"/>
    <p:sldId id="6203" r:id="rId54"/>
    <p:sldId id="6174" r:id="rId55"/>
    <p:sldId id="6172" r:id="rId56"/>
    <p:sldId id="6168" r:id="rId57"/>
    <p:sldId id="6163" r:id="rId58"/>
    <p:sldId id="269" r:id="rId5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rdon, Crystal" initials="GC" lastIdx="1" clrIdx="0">
    <p:extLst>
      <p:ext uri="{19B8F6BF-5375-455C-9EA6-DF929625EA0E}">
        <p15:presenceInfo xmlns:p15="http://schemas.microsoft.com/office/powerpoint/2012/main" userId="Gordon, Cryst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8B"/>
    <a:srgbClr val="71AF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83025" autoAdjust="0"/>
  </p:normalViewPr>
  <p:slideViewPr>
    <p:cSldViewPr snapToGrid="0">
      <p:cViewPr varScale="1">
        <p:scale>
          <a:sx n="88" d="100"/>
          <a:sy n="88" d="100"/>
        </p:scale>
        <p:origin x="153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5841B6-7009-4F23-84BB-03555BE58D1D}"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5301661E-7238-40D5-B033-DBFB9EF54DD0}">
      <dgm:prSet phldrT="[Text]"/>
      <dgm:spPr>
        <a:solidFill>
          <a:srgbClr val="00838B"/>
        </a:solidFill>
        <a:ln>
          <a:solidFill>
            <a:srgbClr val="00838B"/>
          </a:solidFill>
        </a:ln>
      </dgm:spPr>
      <dgm:t>
        <a:bodyPr/>
        <a:lstStyle/>
        <a:p>
          <a:r>
            <a:rPr lang="en-US" dirty="0"/>
            <a:t>June 30, 2023</a:t>
          </a:r>
        </a:p>
      </dgm:t>
    </dgm:pt>
    <dgm:pt modelId="{4A85BA64-9C3C-41B4-A7B4-5FFE80342CDA}" type="parTrans" cxnId="{22B8E998-D969-4F4A-996D-64B33F7F8A98}">
      <dgm:prSet/>
      <dgm:spPr/>
      <dgm:t>
        <a:bodyPr/>
        <a:lstStyle/>
        <a:p>
          <a:endParaRPr lang="en-US"/>
        </a:p>
      </dgm:t>
    </dgm:pt>
    <dgm:pt modelId="{78DC2981-5EDC-43C5-A65C-C518B79CEBEA}" type="sibTrans" cxnId="{22B8E998-D969-4F4A-996D-64B33F7F8A98}">
      <dgm:prSet/>
      <dgm:spPr/>
      <dgm:t>
        <a:bodyPr/>
        <a:lstStyle/>
        <a:p>
          <a:endParaRPr lang="en-US"/>
        </a:p>
      </dgm:t>
    </dgm:pt>
    <dgm:pt modelId="{931AFDDE-9332-4FE1-A120-AC54CE3BA331}">
      <dgm:prSet phldrT="[Text]" custT="1"/>
      <dgm:spPr/>
      <dgm:t>
        <a:bodyPr/>
        <a:lstStyle/>
        <a:p>
          <a:r>
            <a:rPr lang="en-US" sz="1200" b="1" dirty="0">
              <a:solidFill>
                <a:srgbClr val="00838B"/>
              </a:solidFill>
            </a:rPr>
            <a:t>Wave 1: Survey recruitment at local level-confirm participation with DAODAS</a:t>
          </a:r>
        </a:p>
      </dgm:t>
    </dgm:pt>
    <dgm:pt modelId="{13489274-E7B6-4B03-9922-C88CFB750532}" type="parTrans" cxnId="{39C40DA0-A4FA-47BC-B443-DA8D5387B475}">
      <dgm:prSet/>
      <dgm:spPr/>
      <dgm:t>
        <a:bodyPr/>
        <a:lstStyle/>
        <a:p>
          <a:endParaRPr lang="en-US"/>
        </a:p>
      </dgm:t>
    </dgm:pt>
    <dgm:pt modelId="{33860D02-763A-4238-AE92-4E0A7E36EAFC}" type="sibTrans" cxnId="{39C40DA0-A4FA-47BC-B443-DA8D5387B475}">
      <dgm:prSet/>
      <dgm:spPr/>
      <dgm:t>
        <a:bodyPr/>
        <a:lstStyle/>
        <a:p>
          <a:endParaRPr lang="en-US"/>
        </a:p>
      </dgm:t>
    </dgm:pt>
    <dgm:pt modelId="{07B2B877-FD69-4061-9703-128E1527FBAA}">
      <dgm:prSet phldrT="[Text]"/>
      <dgm:spPr>
        <a:solidFill>
          <a:srgbClr val="00838B"/>
        </a:solidFill>
        <a:ln>
          <a:solidFill>
            <a:srgbClr val="00838B"/>
          </a:solidFill>
        </a:ln>
      </dgm:spPr>
      <dgm:t>
        <a:bodyPr/>
        <a:lstStyle/>
        <a:p>
          <a:r>
            <a:rPr lang="en-US" dirty="0"/>
            <a:t>June 16- August 3, 2023</a:t>
          </a:r>
        </a:p>
      </dgm:t>
    </dgm:pt>
    <dgm:pt modelId="{1CFE98A5-1551-410B-9425-FD08477F358F}" type="parTrans" cxnId="{EA913A66-D712-4DC2-9884-227C20BEE64B}">
      <dgm:prSet/>
      <dgm:spPr/>
      <dgm:t>
        <a:bodyPr/>
        <a:lstStyle/>
        <a:p>
          <a:endParaRPr lang="en-US"/>
        </a:p>
      </dgm:t>
    </dgm:pt>
    <dgm:pt modelId="{1710DF36-2BE4-4DD7-A871-F601ADC874AB}" type="sibTrans" cxnId="{EA913A66-D712-4DC2-9884-227C20BEE64B}">
      <dgm:prSet/>
      <dgm:spPr/>
      <dgm:t>
        <a:bodyPr/>
        <a:lstStyle/>
        <a:p>
          <a:endParaRPr lang="en-US"/>
        </a:p>
      </dgm:t>
    </dgm:pt>
    <dgm:pt modelId="{537434EF-2387-49AD-8D13-84BDBD7986EF}">
      <dgm:prSet phldrT="[Text]" custT="1"/>
      <dgm:spPr/>
      <dgm:t>
        <a:bodyPr/>
        <a:lstStyle/>
        <a:p>
          <a:r>
            <a:rPr lang="en-US" sz="1200" b="1" dirty="0">
              <a:solidFill>
                <a:srgbClr val="00838B"/>
              </a:solidFill>
            </a:rPr>
            <a:t>DAODAS provides County Alcohol and Drug prevention staff the new draft survey to review with school officials. Feedback to DAODAS by August 3</a:t>
          </a:r>
        </a:p>
      </dgm:t>
    </dgm:pt>
    <dgm:pt modelId="{657D8CFF-CC75-4933-8879-791E99A973CF}" type="parTrans" cxnId="{02D552B7-3672-419C-9F76-F9566C2A73D2}">
      <dgm:prSet/>
      <dgm:spPr/>
      <dgm:t>
        <a:bodyPr/>
        <a:lstStyle/>
        <a:p>
          <a:endParaRPr lang="en-US"/>
        </a:p>
      </dgm:t>
    </dgm:pt>
    <dgm:pt modelId="{9B373F0A-78AF-4EB5-825C-759AA755D721}" type="sibTrans" cxnId="{02D552B7-3672-419C-9F76-F9566C2A73D2}">
      <dgm:prSet/>
      <dgm:spPr/>
      <dgm:t>
        <a:bodyPr/>
        <a:lstStyle/>
        <a:p>
          <a:endParaRPr lang="en-US"/>
        </a:p>
      </dgm:t>
    </dgm:pt>
    <dgm:pt modelId="{A13391FA-2045-45C3-987C-08EE2CE86F35}">
      <dgm:prSet phldrT="[Text]"/>
      <dgm:spPr>
        <a:solidFill>
          <a:srgbClr val="00838B"/>
        </a:solidFill>
        <a:ln>
          <a:solidFill>
            <a:srgbClr val="00838B"/>
          </a:solidFill>
        </a:ln>
      </dgm:spPr>
      <dgm:t>
        <a:bodyPr/>
        <a:lstStyle/>
        <a:p>
          <a:r>
            <a:rPr lang="en-US" dirty="0"/>
            <a:t>October 31, 2023</a:t>
          </a:r>
        </a:p>
      </dgm:t>
    </dgm:pt>
    <dgm:pt modelId="{3526F6C7-B203-4013-B532-407C678FD6A5}" type="parTrans" cxnId="{5BC65442-B927-4746-9BB0-02CF152E4EFB}">
      <dgm:prSet/>
      <dgm:spPr/>
      <dgm:t>
        <a:bodyPr/>
        <a:lstStyle/>
        <a:p>
          <a:endParaRPr lang="en-US"/>
        </a:p>
      </dgm:t>
    </dgm:pt>
    <dgm:pt modelId="{3E547E67-C5A4-4474-8761-AE857EC77400}" type="sibTrans" cxnId="{5BC65442-B927-4746-9BB0-02CF152E4EFB}">
      <dgm:prSet/>
      <dgm:spPr/>
      <dgm:t>
        <a:bodyPr/>
        <a:lstStyle/>
        <a:p>
          <a:endParaRPr lang="en-US"/>
        </a:p>
      </dgm:t>
    </dgm:pt>
    <dgm:pt modelId="{3678A6B2-1ED6-4D00-9386-87E27F281862}">
      <dgm:prSet phldrT="[Text]" custT="1"/>
      <dgm:spPr/>
      <dgm:t>
        <a:bodyPr/>
        <a:lstStyle/>
        <a:p>
          <a:r>
            <a:rPr lang="en-US" sz="1200" b="1" dirty="0">
              <a:solidFill>
                <a:srgbClr val="00838B"/>
              </a:solidFill>
            </a:rPr>
            <a:t>Wave 2: Survey recruitment at local level-confirm participation with DAODAS</a:t>
          </a:r>
        </a:p>
      </dgm:t>
    </dgm:pt>
    <dgm:pt modelId="{BD7DDF87-F5AE-47A6-8730-9030DC02255F}" type="parTrans" cxnId="{040C15F0-A6E3-4154-B55A-B949D147F6C3}">
      <dgm:prSet/>
      <dgm:spPr/>
      <dgm:t>
        <a:bodyPr/>
        <a:lstStyle/>
        <a:p>
          <a:endParaRPr lang="en-US"/>
        </a:p>
      </dgm:t>
    </dgm:pt>
    <dgm:pt modelId="{72933CA5-3A26-4002-8F06-7DF32843D674}" type="sibTrans" cxnId="{040C15F0-A6E3-4154-B55A-B949D147F6C3}">
      <dgm:prSet/>
      <dgm:spPr/>
      <dgm:t>
        <a:bodyPr/>
        <a:lstStyle/>
        <a:p>
          <a:endParaRPr lang="en-US"/>
        </a:p>
      </dgm:t>
    </dgm:pt>
    <dgm:pt modelId="{90B5824D-F83A-47CE-8B5B-FE0E6286AF82}">
      <dgm:prSet phldrT="[Text]"/>
      <dgm:spPr>
        <a:solidFill>
          <a:srgbClr val="00838B"/>
        </a:solidFill>
        <a:ln>
          <a:solidFill>
            <a:srgbClr val="00838B"/>
          </a:solidFill>
        </a:ln>
      </dgm:spPr>
      <dgm:t>
        <a:bodyPr/>
        <a:lstStyle/>
        <a:p>
          <a:r>
            <a:rPr lang="en-US" dirty="0"/>
            <a:t>November 17, 2023</a:t>
          </a:r>
        </a:p>
      </dgm:t>
    </dgm:pt>
    <dgm:pt modelId="{E68DDD62-D395-4635-BAE6-57D199985F6E}" type="parTrans" cxnId="{D32A2A70-405B-4DBA-B53B-E5A2237658D8}">
      <dgm:prSet/>
      <dgm:spPr/>
      <dgm:t>
        <a:bodyPr/>
        <a:lstStyle/>
        <a:p>
          <a:endParaRPr lang="en-US"/>
        </a:p>
      </dgm:t>
    </dgm:pt>
    <dgm:pt modelId="{C4FFC5D4-5DC1-4862-BBC6-1C98B7D10927}" type="sibTrans" cxnId="{D32A2A70-405B-4DBA-B53B-E5A2237658D8}">
      <dgm:prSet/>
      <dgm:spPr/>
      <dgm:t>
        <a:bodyPr/>
        <a:lstStyle/>
        <a:p>
          <a:endParaRPr lang="en-US"/>
        </a:p>
      </dgm:t>
    </dgm:pt>
    <dgm:pt modelId="{FD875EF4-4AD5-478C-881E-BE24A647F8C5}">
      <dgm:prSet phldrT="[Text]"/>
      <dgm:spPr>
        <a:solidFill>
          <a:srgbClr val="00838B"/>
        </a:solidFill>
        <a:ln>
          <a:solidFill>
            <a:srgbClr val="00838B"/>
          </a:solidFill>
        </a:ln>
      </dgm:spPr>
      <dgm:t>
        <a:bodyPr/>
        <a:lstStyle/>
        <a:p>
          <a:r>
            <a:rPr lang="en-US" dirty="0"/>
            <a:t>December 4-8, 2023</a:t>
          </a:r>
        </a:p>
      </dgm:t>
    </dgm:pt>
    <dgm:pt modelId="{9D78D640-0613-4624-B0DB-F37E99E877BB}" type="parTrans" cxnId="{14F7EC79-58FD-4D94-BE9A-D9C4FF3053C5}">
      <dgm:prSet/>
      <dgm:spPr/>
      <dgm:t>
        <a:bodyPr/>
        <a:lstStyle/>
        <a:p>
          <a:endParaRPr lang="en-US"/>
        </a:p>
      </dgm:t>
    </dgm:pt>
    <dgm:pt modelId="{3ED47745-0872-4157-AD2A-CEED7421C2A3}" type="sibTrans" cxnId="{14F7EC79-58FD-4D94-BE9A-D9C4FF3053C5}">
      <dgm:prSet/>
      <dgm:spPr/>
      <dgm:t>
        <a:bodyPr/>
        <a:lstStyle/>
        <a:p>
          <a:endParaRPr lang="en-US"/>
        </a:p>
      </dgm:t>
    </dgm:pt>
    <dgm:pt modelId="{044004E4-B711-4548-87CD-79370B461D69}">
      <dgm:prSet phldrT="[Text]" custT="1"/>
      <dgm:spPr/>
      <dgm:t>
        <a:bodyPr/>
        <a:lstStyle/>
        <a:p>
          <a:r>
            <a:rPr lang="en-US" sz="1200" b="1" dirty="0">
              <a:solidFill>
                <a:srgbClr val="00838B"/>
              </a:solidFill>
            </a:rPr>
            <a:t>Additional questions to be added to school-specific surveys</a:t>
          </a:r>
        </a:p>
      </dgm:t>
    </dgm:pt>
    <dgm:pt modelId="{E00E7E66-6CC7-439F-B2D5-4FEEBAC6AA90}" type="parTrans" cxnId="{CD845C5E-8818-43AD-8227-20D3A9AF5113}">
      <dgm:prSet/>
      <dgm:spPr/>
      <dgm:t>
        <a:bodyPr/>
        <a:lstStyle/>
        <a:p>
          <a:endParaRPr lang="en-US"/>
        </a:p>
      </dgm:t>
    </dgm:pt>
    <dgm:pt modelId="{F0C593E9-32A9-41D0-A1AE-F5CCB32CCF90}" type="sibTrans" cxnId="{CD845C5E-8818-43AD-8227-20D3A9AF5113}">
      <dgm:prSet/>
      <dgm:spPr/>
      <dgm:t>
        <a:bodyPr/>
        <a:lstStyle/>
        <a:p>
          <a:endParaRPr lang="en-US"/>
        </a:p>
      </dgm:t>
    </dgm:pt>
    <dgm:pt modelId="{E9E7BBCB-A12B-4B9D-98D1-112321194B27}">
      <dgm:prSet phldrT="[Text]" custT="1"/>
      <dgm:spPr/>
      <dgm:t>
        <a:bodyPr/>
        <a:lstStyle/>
        <a:p>
          <a:r>
            <a:rPr lang="en-US" sz="1200" b="1" dirty="0">
              <a:solidFill>
                <a:srgbClr val="00838B"/>
              </a:solidFill>
            </a:rPr>
            <a:t>Initial Survey administration instructional training</a:t>
          </a:r>
        </a:p>
      </dgm:t>
    </dgm:pt>
    <dgm:pt modelId="{EF73D751-4DA7-4C90-8FE1-CEEA7573C83D}" type="parTrans" cxnId="{60F65962-2A2C-46CF-BC40-FAFA9BAA7082}">
      <dgm:prSet/>
      <dgm:spPr/>
      <dgm:t>
        <a:bodyPr/>
        <a:lstStyle/>
        <a:p>
          <a:endParaRPr lang="en-US"/>
        </a:p>
      </dgm:t>
    </dgm:pt>
    <dgm:pt modelId="{4D23EB61-75DD-473D-BB7F-590414BEB64A}" type="sibTrans" cxnId="{60F65962-2A2C-46CF-BC40-FAFA9BAA7082}">
      <dgm:prSet/>
      <dgm:spPr/>
      <dgm:t>
        <a:bodyPr/>
        <a:lstStyle/>
        <a:p>
          <a:endParaRPr lang="en-US"/>
        </a:p>
      </dgm:t>
    </dgm:pt>
    <dgm:pt modelId="{3F560C8A-161C-4BDB-96C9-0A35312F5E9C}" type="pres">
      <dgm:prSet presAssocID="{D05841B6-7009-4F23-84BB-03555BE58D1D}" presName="rootnode" presStyleCnt="0">
        <dgm:presLayoutVars>
          <dgm:chMax/>
          <dgm:chPref/>
          <dgm:dir/>
          <dgm:animLvl val="lvl"/>
        </dgm:presLayoutVars>
      </dgm:prSet>
      <dgm:spPr/>
    </dgm:pt>
    <dgm:pt modelId="{1D5688BF-EB1A-4FFD-8F58-594FDE935595}" type="pres">
      <dgm:prSet presAssocID="{5301661E-7238-40D5-B033-DBFB9EF54DD0}" presName="composite" presStyleCnt="0"/>
      <dgm:spPr/>
    </dgm:pt>
    <dgm:pt modelId="{D15A33FC-BE99-400C-B611-089CFB753398}" type="pres">
      <dgm:prSet presAssocID="{5301661E-7238-40D5-B033-DBFB9EF54DD0}" presName="bentUpArrow1" presStyleLbl="alignImgPlace1" presStyleIdx="0" presStyleCnt="4"/>
      <dgm:spPr>
        <a:solidFill>
          <a:srgbClr val="33CCCC"/>
        </a:solidFill>
      </dgm:spPr>
    </dgm:pt>
    <dgm:pt modelId="{21F4052C-0974-407E-8D7D-21B90BDA86A9}" type="pres">
      <dgm:prSet presAssocID="{5301661E-7238-40D5-B033-DBFB9EF54DD0}" presName="ParentText" presStyleLbl="node1" presStyleIdx="0" presStyleCnt="5">
        <dgm:presLayoutVars>
          <dgm:chMax val="1"/>
          <dgm:chPref val="1"/>
          <dgm:bulletEnabled val="1"/>
        </dgm:presLayoutVars>
      </dgm:prSet>
      <dgm:spPr/>
    </dgm:pt>
    <dgm:pt modelId="{D31BDCF8-6318-43E7-8379-E8220136F5EA}" type="pres">
      <dgm:prSet presAssocID="{5301661E-7238-40D5-B033-DBFB9EF54DD0}" presName="ChildText" presStyleLbl="revTx" presStyleIdx="0" presStyleCnt="5" custScaleX="249844" custScaleY="102840" custLinFactNeighborX="76703" custLinFactNeighborY="-48">
        <dgm:presLayoutVars>
          <dgm:chMax val="0"/>
          <dgm:chPref val="0"/>
          <dgm:bulletEnabled val="1"/>
        </dgm:presLayoutVars>
      </dgm:prSet>
      <dgm:spPr/>
    </dgm:pt>
    <dgm:pt modelId="{26BE96B5-BC55-4145-9254-931FDBD56C57}" type="pres">
      <dgm:prSet presAssocID="{78DC2981-5EDC-43C5-A65C-C518B79CEBEA}" presName="sibTrans" presStyleCnt="0"/>
      <dgm:spPr/>
    </dgm:pt>
    <dgm:pt modelId="{DA90058F-6FDF-4C4A-9407-080D3C619351}" type="pres">
      <dgm:prSet presAssocID="{07B2B877-FD69-4061-9703-128E1527FBAA}" presName="composite" presStyleCnt="0"/>
      <dgm:spPr/>
    </dgm:pt>
    <dgm:pt modelId="{2E47826D-07F9-4744-B298-8F940419E0CD}" type="pres">
      <dgm:prSet presAssocID="{07B2B877-FD69-4061-9703-128E1527FBAA}" presName="bentUpArrow1" presStyleLbl="alignImgPlace1" presStyleIdx="1" presStyleCnt="4"/>
      <dgm:spPr>
        <a:solidFill>
          <a:srgbClr val="33CCCC"/>
        </a:solidFill>
      </dgm:spPr>
    </dgm:pt>
    <dgm:pt modelId="{07B7FAE3-5684-452A-9C97-CBEC38E3D146}" type="pres">
      <dgm:prSet presAssocID="{07B2B877-FD69-4061-9703-128E1527FBAA}" presName="ParentText" presStyleLbl="node1" presStyleIdx="1" presStyleCnt="5">
        <dgm:presLayoutVars>
          <dgm:chMax val="1"/>
          <dgm:chPref val="1"/>
          <dgm:bulletEnabled val="1"/>
        </dgm:presLayoutVars>
      </dgm:prSet>
      <dgm:spPr/>
    </dgm:pt>
    <dgm:pt modelId="{FFD5D2B6-BA30-4055-A7CA-318EDAA17094}" type="pres">
      <dgm:prSet presAssocID="{07B2B877-FD69-4061-9703-128E1527FBAA}" presName="ChildText" presStyleLbl="revTx" presStyleIdx="1" presStyleCnt="5" custScaleX="342458" custLinFactX="38165" custLinFactNeighborX="100000" custLinFactNeighborY="1346">
        <dgm:presLayoutVars>
          <dgm:chMax val="0"/>
          <dgm:chPref val="0"/>
          <dgm:bulletEnabled val="1"/>
        </dgm:presLayoutVars>
      </dgm:prSet>
      <dgm:spPr/>
    </dgm:pt>
    <dgm:pt modelId="{7C1EE0A7-FD67-466D-BCC0-F2E3F7A2BD73}" type="pres">
      <dgm:prSet presAssocID="{1710DF36-2BE4-4DD7-A871-F601ADC874AB}" presName="sibTrans" presStyleCnt="0"/>
      <dgm:spPr/>
    </dgm:pt>
    <dgm:pt modelId="{27958DF0-C539-4681-8301-C9EE0BA8076B}" type="pres">
      <dgm:prSet presAssocID="{A13391FA-2045-45C3-987C-08EE2CE86F35}" presName="composite" presStyleCnt="0"/>
      <dgm:spPr/>
    </dgm:pt>
    <dgm:pt modelId="{ED2810E3-3C22-4A83-AC83-C9FFA661B975}" type="pres">
      <dgm:prSet presAssocID="{A13391FA-2045-45C3-987C-08EE2CE86F35}" presName="bentUpArrow1" presStyleLbl="alignImgPlace1" presStyleIdx="2" presStyleCnt="4"/>
      <dgm:spPr>
        <a:solidFill>
          <a:srgbClr val="33CCCC"/>
        </a:solidFill>
      </dgm:spPr>
    </dgm:pt>
    <dgm:pt modelId="{A002B578-64AE-4C66-83B2-162C662AE340}" type="pres">
      <dgm:prSet presAssocID="{A13391FA-2045-45C3-987C-08EE2CE86F35}" presName="ParentText" presStyleLbl="node1" presStyleIdx="2" presStyleCnt="5">
        <dgm:presLayoutVars>
          <dgm:chMax val="1"/>
          <dgm:chPref val="1"/>
          <dgm:bulletEnabled val="1"/>
        </dgm:presLayoutVars>
      </dgm:prSet>
      <dgm:spPr/>
    </dgm:pt>
    <dgm:pt modelId="{69F71F4C-F692-4676-A90A-235FDDD1D3B9}" type="pres">
      <dgm:prSet presAssocID="{A13391FA-2045-45C3-987C-08EE2CE86F35}" presName="ChildText" presStyleLbl="revTx" presStyleIdx="2" presStyleCnt="5" custScaleX="258160" custLinFactNeighborX="90016" custLinFactNeighborY="-1346">
        <dgm:presLayoutVars>
          <dgm:chMax val="0"/>
          <dgm:chPref val="0"/>
          <dgm:bulletEnabled val="1"/>
        </dgm:presLayoutVars>
      </dgm:prSet>
      <dgm:spPr/>
    </dgm:pt>
    <dgm:pt modelId="{BB0A878E-F074-47E2-87B2-0301ECF03FD7}" type="pres">
      <dgm:prSet presAssocID="{3E547E67-C5A4-4474-8761-AE857EC77400}" presName="sibTrans" presStyleCnt="0"/>
      <dgm:spPr/>
    </dgm:pt>
    <dgm:pt modelId="{72A72B03-3154-4171-88F8-6641D055F93D}" type="pres">
      <dgm:prSet presAssocID="{90B5824D-F83A-47CE-8B5B-FE0E6286AF82}" presName="composite" presStyleCnt="0"/>
      <dgm:spPr/>
    </dgm:pt>
    <dgm:pt modelId="{C99F7F72-AFB0-46CC-AA28-844797AA5685}" type="pres">
      <dgm:prSet presAssocID="{90B5824D-F83A-47CE-8B5B-FE0E6286AF82}" presName="bentUpArrow1" presStyleLbl="alignImgPlace1" presStyleIdx="3" presStyleCnt="4"/>
      <dgm:spPr>
        <a:solidFill>
          <a:srgbClr val="33CCCC"/>
        </a:solidFill>
      </dgm:spPr>
    </dgm:pt>
    <dgm:pt modelId="{13735DB2-4363-4270-AFAD-44B3D4C100B2}" type="pres">
      <dgm:prSet presAssocID="{90B5824D-F83A-47CE-8B5B-FE0E6286AF82}" presName="ParentText" presStyleLbl="node1" presStyleIdx="3" presStyleCnt="5">
        <dgm:presLayoutVars>
          <dgm:chMax val="1"/>
          <dgm:chPref val="1"/>
          <dgm:bulletEnabled val="1"/>
        </dgm:presLayoutVars>
      </dgm:prSet>
      <dgm:spPr/>
    </dgm:pt>
    <dgm:pt modelId="{4FDE8928-9EB3-4D70-8F46-66CE016E5BA5}" type="pres">
      <dgm:prSet presAssocID="{90B5824D-F83A-47CE-8B5B-FE0E6286AF82}" presName="ChildText" presStyleLbl="revTx" presStyleIdx="3" presStyleCnt="5" custScaleX="215729" custLinFactNeighborX="65942" custLinFactNeighborY="-1346">
        <dgm:presLayoutVars>
          <dgm:chMax val="0"/>
          <dgm:chPref val="0"/>
          <dgm:bulletEnabled val="1"/>
        </dgm:presLayoutVars>
      </dgm:prSet>
      <dgm:spPr/>
    </dgm:pt>
    <dgm:pt modelId="{7B447B0C-A2C1-463C-92BC-B5ECE25A2A92}" type="pres">
      <dgm:prSet presAssocID="{C4FFC5D4-5DC1-4862-BBC6-1C98B7D10927}" presName="sibTrans" presStyleCnt="0"/>
      <dgm:spPr/>
    </dgm:pt>
    <dgm:pt modelId="{67A5C0FB-9715-4AEC-9899-92B86BEEE676}" type="pres">
      <dgm:prSet presAssocID="{FD875EF4-4AD5-478C-881E-BE24A647F8C5}" presName="composite" presStyleCnt="0"/>
      <dgm:spPr/>
    </dgm:pt>
    <dgm:pt modelId="{35F3D4A5-345B-4C71-B8AA-D88351D75050}" type="pres">
      <dgm:prSet presAssocID="{FD875EF4-4AD5-478C-881E-BE24A647F8C5}" presName="ParentText" presStyleLbl="node1" presStyleIdx="4" presStyleCnt="5">
        <dgm:presLayoutVars>
          <dgm:chMax val="1"/>
          <dgm:chPref val="1"/>
          <dgm:bulletEnabled val="1"/>
        </dgm:presLayoutVars>
      </dgm:prSet>
      <dgm:spPr/>
    </dgm:pt>
    <dgm:pt modelId="{836479B8-01E5-422C-96F2-24AB3F6F7585}" type="pres">
      <dgm:prSet presAssocID="{FD875EF4-4AD5-478C-881E-BE24A647F8C5}" presName="FinalChildText" presStyleLbl="revTx" presStyleIdx="4" presStyleCnt="5" custScaleX="108472">
        <dgm:presLayoutVars>
          <dgm:chMax val="0"/>
          <dgm:chPref val="0"/>
          <dgm:bulletEnabled val="1"/>
        </dgm:presLayoutVars>
      </dgm:prSet>
      <dgm:spPr/>
    </dgm:pt>
  </dgm:ptLst>
  <dgm:cxnLst>
    <dgm:cxn modelId="{9B75D610-9453-4D11-87A4-07F8C3AC610B}" type="presOf" srcId="{537434EF-2387-49AD-8D13-84BDBD7986EF}" destId="{FFD5D2B6-BA30-4055-A7CA-318EDAA17094}" srcOrd="0" destOrd="0" presId="urn:microsoft.com/office/officeart/2005/8/layout/StepDownProcess"/>
    <dgm:cxn modelId="{9C97A831-A4E2-4907-8067-9732E9D7D38D}" type="presOf" srcId="{E9E7BBCB-A12B-4B9D-98D1-112321194B27}" destId="{836479B8-01E5-422C-96F2-24AB3F6F7585}" srcOrd="0" destOrd="0" presId="urn:microsoft.com/office/officeart/2005/8/layout/StepDownProcess"/>
    <dgm:cxn modelId="{24363834-E15D-4488-AFD3-5DFD4DFEED4A}" type="presOf" srcId="{FD875EF4-4AD5-478C-881E-BE24A647F8C5}" destId="{35F3D4A5-345B-4C71-B8AA-D88351D75050}" srcOrd="0" destOrd="0" presId="urn:microsoft.com/office/officeart/2005/8/layout/StepDownProcess"/>
    <dgm:cxn modelId="{FDEB1D40-7CEA-4E4E-8BD1-9ED6C15618C8}" type="presOf" srcId="{931AFDDE-9332-4FE1-A120-AC54CE3BA331}" destId="{D31BDCF8-6318-43E7-8379-E8220136F5EA}" srcOrd="0" destOrd="0" presId="urn:microsoft.com/office/officeart/2005/8/layout/StepDownProcess"/>
    <dgm:cxn modelId="{CD845C5E-8818-43AD-8227-20D3A9AF5113}" srcId="{90B5824D-F83A-47CE-8B5B-FE0E6286AF82}" destId="{044004E4-B711-4548-87CD-79370B461D69}" srcOrd="0" destOrd="0" parTransId="{E00E7E66-6CC7-439F-B2D5-4FEEBAC6AA90}" sibTransId="{F0C593E9-32A9-41D0-A1AE-F5CCB32CCF90}"/>
    <dgm:cxn modelId="{5BC65442-B927-4746-9BB0-02CF152E4EFB}" srcId="{D05841B6-7009-4F23-84BB-03555BE58D1D}" destId="{A13391FA-2045-45C3-987C-08EE2CE86F35}" srcOrd="2" destOrd="0" parTransId="{3526F6C7-B203-4013-B532-407C678FD6A5}" sibTransId="{3E547E67-C5A4-4474-8761-AE857EC77400}"/>
    <dgm:cxn modelId="{60F65962-2A2C-46CF-BC40-FAFA9BAA7082}" srcId="{FD875EF4-4AD5-478C-881E-BE24A647F8C5}" destId="{E9E7BBCB-A12B-4B9D-98D1-112321194B27}" srcOrd="0" destOrd="0" parTransId="{EF73D751-4DA7-4C90-8FE1-CEEA7573C83D}" sibTransId="{4D23EB61-75DD-473D-BB7F-590414BEB64A}"/>
    <dgm:cxn modelId="{EA913A66-D712-4DC2-9884-227C20BEE64B}" srcId="{D05841B6-7009-4F23-84BB-03555BE58D1D}" destId="{07B2B877-FD69-4061-9703-128E1527FBAA}" srcOrd="1" destOrd="0" parTransId="{1CFE98A5-1551-410B-9425-FD08477F358F}" sibTransId="{1710DF36-2BE4-4DD7-A871-F601ADC874AB}"/>
    <dgm:cxn modelId="{F36FD46C-1488-4A8C-8089-8C5ACAB9C9EF}" type="presOf" srcId="{07B2B877-FD69-4061-9703-128E1527FBAA}" destId="{07B7FAE3-5684-452A-9C97-CBEC38E3D146}" srcOrd="0" destOrd="0" presId="urn:microsoft.com/office/officeart/2005/8/layout/StepDownProcess"/>
    <dgm:cxn modelId="{6E93D96F-B4E2-4906-BBF4-39B9D517B6E8}" type="presOf" srcId="{3678A6B2-1ED6-4D00-9386-87E27F281862}" destId="{69F71F4C-F692-4676-A90A-235FDDD1D3B9}" srcOrd="0" destOrd="0" presId="urn:microsoft.com/office/officeart/2005/8/layout/StepDownProcess"/>
    <dgm:cxn modelId="{96E9D94F-5586-4466-BE94-CF4891425E11}" type="presOf" srcId="{90B5824D-F83A-47CE-8B5B-FE0E6286AF82}" destId="{13735DB2-4363-4270-AFAD-44B3D4C100B2}" srcOrd="0" destOrd="0" presId="urn:microsoft.com/office/officeart/2005/8/layout/StepDownProcess"/>
    <dgm:cxn modelId="{D32A2A70-405B-4DBA-B53B-E5A2237658D8}" srcId="{D05841B6-7009-4F23-84BB-03555BE58D1D}" destId="{90B5824D-F83A-47CE-8B5B-FE0E6286AF82}" srcOrd="3" destOrd="0" parTransId="{E68DDD62-D395-4635-BAE6-57D199985F6E}" sibTransId="{C4FFC5D4-5DC1-4862-BBC6-1C98B7D10927}"/>
    <dgm:cxn modelId="{14F7EC79-58FD-4D94-BE9A-D9C4FF3053C5}" srcId="{D05841B6-7009-4F23-84BB-03555BE58D1D}" destId="{FD875EF4-4AD5-478C-881E-BE24A647F8C5}" srcOrd="4" destOrd="0" parTransId="{9D78D640-0613-4624-B0DB-F37E99E877BB}" sibTransId="{3ED47745-0872-4157-AD2A-CEED7421C2A3}"/>
    <dgm:cxn modelId="{22B8E998-D969-4F4A-996D-64B33F7F8A98}" srcId="{D05841B6-7009-4F23-84BB-03555BE58D1D}" destId="{5301661E-7238-40D5-B033-DBFB9EF54DD0}" srcOrd="0" destOrd="0" parTransId="{4A85BA64-9C3C-41B4-A7B4-5FFE80342CDA}" sibTransId="{78DC2981-5EDC-43C5-A65C-C518B79CEBEA}"/>
    <dgm:cxn modelId="{5E127E9C-6059-4003-88CA-FC120D1BA76B}" type="presOf" srcId="{A13391FA-2045-45C3-987C-08EE2CE86F35}" destId="{A002B578-64AE-4C66-83B2-162C662AE340}" srcOrd="0" destOrd="0" presId="urn:microsoft.com/office/officeart/2005/8/layout/StepDownProcess"/>
    <dgm:cxn modelId="{39C40DA0-A4FA-47BC-B443-DA8D5387B475}" srcId="{5301661E-7238-40D5-B033-DBFB9EF54DD0}" destId="{931AFDDE-9332-4FE1-A120-AC54CE3BA331}" srcOrd="0" destOrd="0" parTransId="{13489274-E7B6-4B03-9922-C88CFB750532}" sibTransId="{33860D02-763A-4238-AE92-4E0A7E36EAFC}"/>
    <dgm:cxn modelId="{3877A4B0-8886-43AD-A61C-90AF056EE87F}" type="presOf" srcId="{5301661E-7238-40D5-B033-DBFB9EF54DD0}" destId="{21F4052C-0974-407E-8D7D-21B90BDA86A9}" srcOrd="0" destOrd="0" presId="urn:microsoft.com/office/officeart/2005/8/layout/StepDownProcess"/>
    <dgm:cxn modelId="{02D552B7-3672-419C-9F76-F9566C2A73D2}" srcId="{07B2B877-FD69-4061-9703-128E1527FBAA}" destId="{537434EF-2387-49AD-8D13-84BDBD7986EF}" srcOrd="0" destOrd="0" parTransId="{657D8CFF-CC75-4933-8879-791E99A973CF}" sibTransId="{9B373F0A-78AF-4EB5-825C-759AA755D721}"/>
    <dgm:cxn modelId="{92A80BDE-BC74-4B1B-BA14-1D63CE6F0AD5}" type="presOf" srcId="{044004E4-B711-4548-87CD-79370B461D69}" destId="{4FDE8928-9EB3-4D70-8F46-66CE016E5BA5}" srcOrd="0" destOrd="0" presId="urn:microsoft.com/office/officeart/2005/8/layout/StepDownProcess"/>
    <dgm:cxn modelId="{5C765EDE-75CF-4457-AAD5-C1BC8F06BB51}" type="presOf" srcId="{D05841B6-7009-4F23-84BB-03555BE58D1D}" destId="{3F560C8A-161C-4BDB-96C9-0A35312F5E9C}" srcOrd="0" destOrd="0" presId="urn:microsoft.com/office/officeart/2005/8/layout/StepDownProcess"/>
    <dgm:cxn modelId="{040C15F0-A6E3-4154-B55A-B949D147F6C3}" srcId="{A13391FA-2045-45C3-987C-08EE2CE86F35}" destId="{3678A6B2-1ED6-4D00-9386-87E27F281862}" srcOrd="0" destOrd="0" parTransId="{BD7DDF87-F5AE-47A6-8730-9030DC02255F}" sibTransId="{72933CA5-3A26-4002-8F06-7DF32843D674}"/>
    <dgm:cxn modelId="{BC17452A-A679-44F7-A13C-BF167E9BC478}" type="presParOf" srcId="{3F560C8A-161C-4BDB-96C9-0A35312F5E9C}" destId="{1D5688BF-EB1A-4FFD-8F58-594FDE935595}" srcOrd="0" destOrd="0" presId="urn:microsoft.com/office/officeart/2005/8/layout/StepDownProcess"/>
    <dgm:cxn modelId="{869C5B98-427E-4DDE-9186-24586512B496}" type="presParOf" srcId="{1D5688BF-EB1A-4FFD-8F58-594FDE935595}" destId="{D15A33FC-BE99-400C-B611-089CFB753398}" srcOrd="0" destOrd="0" presId="urn:microsoft.com/office/officeart/2005/8/layout/StepDownProcess"/>
    <dgm:cxn modelId="{6DFBD612-5E53-4F1F-8C74-9D63588E04C1}" type="presParOf" srcId="{1D5688BF-EB1A-4FFD-8F58-594FDE935595}" destId="{21F4052C-0974-407E-8D7D-21B90BDA86A9}" srcOrd="1" destOrd="0" presId="urn:microsoft.com/office/officeart/2005/8/layout/StepDownProcess"/>
    <dgm:cxn modelId="{D9729049-756D-46B6-BD1C-273F7564BE5B}" type="presParOf" srcId="{1D5688BF-EB1A-4FFD-8F58-594FDE935595}" destId="{D31BDCF8-6318-43E7-8379-E8220136F5EA}" srcOrd="2" destOrd="0" presId="urn:microsoft.com/office/officeart/2005/8/layout/StepDownProcess"/>
    <dgm:cxn modelId="{6B00ABBB-5BF5-4E82-ABEF-7F1BB17EA484}" type="presParOf" srcId="{3F560C8A-161C-4BDB-96C9-0A35312F5E9C}" destId="{26BE96B5-BC55-4145-9254-931FDBD56C57}" srcOrd="1" destOrd="0" presId="urn:microsoft.com/office/officeart/2005/8/layout/StepDownProcess"/>
    <dgm:cxn modelId="{80C0A3E4-7CDF-4CA4-A6A1-36DBDBA26B61}" type="presParOf" srcId="{3F560C8A-161C-4BDB-96C9-0A35312F5E9C}" destId="{DA90058F-6FDF-4C4A-9407-080D3C619351}" srcOrd="2" destOrd="0" presId="urn:microsoft.com/office/officeart/2005/8/layout/StepDownProcess"/>
    <dgm:cxn modelId="{CCFACA05-E8C3-4018-8FB2-1B61CC5CBE5F}" type="presParOf" srcId="{DA90058F-6FDF-4C4A-9407-080D3C619351}" destId="{2E47826D-07F9-4744-B298-8F940419E0CD}" srcOrd="0" destOrd="0" presId="urn:microsoft.com/office/officeart/2005/8/layout/StepDownProcess"/>
    <dgm:cxn modelId="{33897694-4F41-4466-AE54-F60A5FBFDFE2}" type="presParOf" srcId="{DA90058F-6FDF-4C4A-9407-080D3C619351}" destId="{07B7FAE3-5684-452A-9C97-CBEC38E3D146}" srcOrd="1" destOrd="0" presId="urn:microsoft.com/office/officeart/2005/8/layout/StepDownProcess"/>
    <dgm:cxn modelId="{BE80718A-2416-4450-872F-85BC594684C1}" type="presParOf" srcId="{DA90058F-6FDF-4C4A-9407-080D3C619351}" destId="{FFD5D2B6-BA30-4055-A7CA-318EDAA17094}" srcOrd="2" destOrd="0" presId="urn:microsoft.com/office/officeart/2005/8/layout/StepDownProcess"/>
    <dgm:cxn modelId="{9D169393-0A3B-4AAD-A4AE-2D1D34B99F66}" type="presParOf" srcId="{3F560C8A-161C-4BDB-96C9-0A35312F5E9C}" destId="{7C1EE0A7-FD67-466D-BCC0-F2E3F7A2BD73}" srcOrd="3" destOrd="0" presId="urn:microsoft.com/office/officeart/2005/8/layout/StepDownProcess"/>
    <dgm:cxn modelId="{8DAD69C2-C021-4DDC-8C95-6B0BA507E238}" type="presParOf" srcId="{3F560C8A-161C-4BDB-96C9-0A35312F5E9C}" destId="{27958DF0-C539-4681-8301-C9EE0BA8076B}" srcOrd="4" destOrd="0" presId="urn:microsoft.com/office/officeart/2005/8/layout/StepDownProcess"/>
    <dgm:cxn modelId="{6AFC45B6-6FC3-49B7-8B55-A9C641D4D2FB}" type="presParOf" srcId="{27958DF0-C539-4681-8301-C9EE0BA8076B}" destId="{ED2810E3-3C22-4A83-AC83-C9FFA661B975}" srcOrd="0" destOrd="0" presId="urn:microsoft.com/office/officeart/2005/8/layout/StepDownProcess"/>
    <dgm:cxn modelId="{F97E3986-FF89-45F1-B354-062E0D89A9CE}" type="presParOf" srcId="{27958DF0-C539-4681-8301-C9EE0BA8076B}" destId="{A002B578-64AE-4C66-83B2-162C662AE340}" srcOrd="1" destOrd="0" presId="urn:microsoft.com/office/officeart/2005/8/layout/StepDownProcess"/>
    <dgm:cxn modelId="{F7936AD7-C9FD-4F49-A7DA-31939FFEC1E4}" type="presParOf" srcId="{27958DF0-C539-4681-8301-C9EE0BA8076B}" destId="{69F71F4C-F692-4676-A90A-235FDDD1D3B9}" srcOrd="2" destOrd="0" presId="urn:microsoft.com/office/officeart/2005/8/layout/StepDownProcess"/>
    <dgm:cxn modelId="{1BBC1D58-84D6-49B8-A77C-86389AD9C42B}" type="presParOf" srcId="{3F560C8A-161C-4BDB-96C9-0A35312F5E9C}" destId="{BB0A878E-F074-47E2-87B2-0301ECF03FD7}" srcOrd="5" destOrd="0" presId="urn:microsoft.com/office/officeart/2005/8/layout/StepDownProcess"/>
    <dgm:cxn modelId="{E85077F9-D4F9-4C3A-9EDE-9B662D64D22E}" type="presParOf" srcId="{3F560C8A-161C-4BDB-96C9-0A35312F5E9C}" destId="{72A72B03-3154-4171-88F8-6641D055F93D}" srcOrd="6" destOrd="0" presId="urn:microsoft.com/office/officeart/2005/8/layout/StepDownProcess"/>
    <dgm:cxn modelId="{89690F04-D680-460C-94DC-D390035C7923}" type="presParOf" srcId="{72A72B03-3154-4171-88F8-6641D055F93D}" destId="{C99F7F72-AFB0-46CC-AA28-844797AA5685}" srcOrd="0" destOrd="0" presId="urn:microsoft.com/office/officeart/2005/8/layout/StepDownProcess"/>
    <dgm:cxn modelId="{1B249B15-A45E-4587-B296-B612BDE4551F}" type="presParOf" srcId="{72A72B03-3154-4171-88F8-6641D055F93D}" destId="{13735DB2-4363-4270-AFAD-44B3D4C100B2}" srcOrd="1" destOrd="0" presId="urn:microsoft.com/office/officeart/2005/8/layout/StepDownProcess"/>
    <dgm:cxn modelId="{BDC74B7E-AFC3-4A3B-82EC-390BC7B16A4E}" type="presParOf" srcId="{72A72B03-3154-4171-88F8-6641D055F93D}" destId="{4FDE8928-9EB3-4D70-8F46-66CE016E5BA5}" srcOrd="2" destOrd="0" presId="urn:microsoft.com/office/officeart/2005/8/layout/StepDownProcess"/>
    <dgm:cxn modelId="{231E1F82-2FB7-43DB-89B0-DCD16D9DF865}" type="presParOf" srcId="{3F560C8A-161C-4BDB-96C9-0A35312F5E9C}" destId="{7B447B0C-A2C1-463C-92BC-B5ECE25A2A92}" srcOrd="7" destOrd="0" presId="urn:microsoft.com/office/officeart/2005/8/layout/StepDownProcess"/>
    <dgm:cxn modelId="{CFB97523-42F9-4D5E-B6D9-D26DEFCBD0B4}" type="presParOf" srcId="{3F560C8A-161C-4BDB-96C9-0A35312F5E9C}" destId="{67A5C0FB-9715-4AEC-9899-92B86BEEE676}" srcOrd="8" destOrd="0" presId="urn:microsoft.com/office/officeart/2005/8/layout/StepDownProcess"/>
    <dgm:cxn modelId="{F3805E4A-123A-4CFC-BA8B-039F1DD49D17}" type="presParOf" srcId="{67A5C0FB-9715-4AEC-9899-92B86BEEE676}" destId="{35F3D4A5-345B-4C71-B8AA-D88351D75050}" srcOrd="0" destOrd="0" presId="urn:microsoft.com/office/officeart/2005/8/layout/StepDownProcess"/>
    <dgm:cxn modelId="{3518E525-2ECF-477C-A3A2-9877BCFCC248}" type="presParOf" srcId="{67A5C0FB-9715-4AEC-9899-92B86BEEE676}" destId="{836479B8-01E5-422C-96F2-24AB3F6F7585}"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5841B6-7009-4F23-84BB-03555BE58D1D}"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5301661E-7238-40D5-B033-DBFB9EF54DD0}">
      <dgm:prSet phldrT="[Text]"/>
      <dgm:spPr>
        <a:solidFill>
          <a:srgbClr val="00838B"/>
        </a:solidFill>
        <a:ln>
          <a:solidFill>
            <a:srgbClr val="00838B"/>
          </a:solidFill>
        </a:ln>
      </dgm:spPr>
      <dgm:t>
        <a:bodyPr/>
        <a:lstStyle/>
        <a:p>
          <a:r>
            <a:rPr lang="en-US" dirty="0"/>
            <a:t>January 8-12, 2024</a:t>
          </a:r>
        </a:p>
      </dgm:t>
    </dgm:pt>
    <dgm:pt modelId="{4A85BA64-9C3C-41B4-A7B4-5FFE80342CDA}" type="parTrans" cxnId="{22B8E998-D969-4F4A-996D-64B33F7F8A98}">
      <dgm:prSet/>
      <dgm:spPr/>
      <dgm:t>
        <a:bodyPr/>
        <a:lstStyle/>
        <a:p>
          <a:endParaRPr lang="en-US"/>
        </a:p>
      </dgm:t>
    </dgm:pt>
    <dgm:pt modelId="{78DC2981-5EDC-43C5-A65C-C518B79CEBEA}" type="sibTrans" cxnId="{22B8E998-D969-4F4A-996D-64B33F7F8A98}">
      <dgm:prSet/>
      <dgm:spPr/>
      <dgm:t>
        <a:bodyPr/>
        <a:lstStyle/>
        <a:p>
          <a:endParaRPr lang="en-US"/>
        </a:p>
      </dgm:t>
    </dgm:pt>
    <dgm:pt modelId="{931AFDDE-9332-4FE1-A120-AC54CE3BA331}">
      <dgm:prSet phldrT="[Text]" custT="1"/>
      <dgm:spPr/>
      <dgm:t>
        <a:bodyPr/>
        <a:lstStyle/>
        <a:p>
          <a:r>
            <a:rPr lang="en-US" sz="1200" b="1" dirty="0">
              <a:solidFill>
                <a:srgbClr val="00838B"/>
              </a:solidFill>
            </a:rPr>
            <a:t>Final/follow-up survey administration instructional training</a:t>
          </a:r>
        </a:p>
      </dgm:t>
    </dgm:pt>
    <dgm:pt modelId="{13489274-E7B6-4B03-9922-C88CFB750532}" type="parTrans" cxnId="{39C40DA0-A4FA-47BC-B443-DA8D5387B475}">
      <dgm:prSet/>
      <dgm:spPr/>
      <dgm:t>
        <a:bodyPr/>
        <a:lstStyle/>
        <a:p>
          <a:endParaRPr lang="en-US"/>
        </a:p>
      </dgm:t>
    </dgm:pt>
    <dgm:pt modelId="{33860D02-763A-4238-AE92-4E0A7E36EAFC}" type="sibTrans" cxnId="{39C40DA0-A4FA-47BC-B443-DA8D5387B475}">
      <dgm:prSet/>
      <dgm:spPr/>
      <dgm:t>
        <a:bodyPr/>
        <a:lstStyle/>
        <a:p>
          <a:endParaRPr lang="en-US"/>
        </a:p>
      </dgm:t>
    </dgm:pt>
    <dgm:pt modelId="{07B2B877-FD69-4061-9703-128E1527FBAA}">
      <dgm:prSet phldrT="[Text]"/>
      <dgm:spPr>
        <a:solidFill>
          <a:srgbClr val="00838B"/>
        </a:solidFill>
        <a:ln>
          <a:solidFill>
            <a:srgbClr val="00838B"/>
          </a:solidFill>
        </a:ln>
      </dgm:spPr>
      <dgm:t>
        <a:bodyPr/>
        <a:lstStyle/>
        <a:p>
          <a:r>
            <a:rPr lang="en-US" dirty="0"/>
            <a:t>January 12, 2024</a:t>
          </a:r>
        </a:p>
      </dgm:t>
    </dgm:pt>
    <dgm:pt modelId="{1CFE98A5-1551-410B-9425-FD08477F358F}" type="parTrans" cxnId="{EA913A66-D712-4DC2-9884-227C20BEE64B}">
      <dgm:prSet/>
      <dgm:spPr/>
      <dgm:t>
        <a:bodyPr/>
        <a:lstStyle/>
        <a:p>
          <a:endParaRPr lang="en-US"/>
        </a:p>
      </dgm:t>
    </dgm:pt>
    <dgm:pt modelId="{1710DF36-2BE4-4DD7-A871-F601ADC874AB}" type="sibTrans" cxnId="{EA913A66-D712-4DC2-9884-227C20BEE64B}">
      <dgm:prSet/>
      <dgm:spPr/>
      <dgm:t>
        <a:bodyPr/>
        <a:lstStyle/>
        <a:p>
          <a:endParaRPr lang="en-US"/>
        </a:p>
      </dgm:t>
    </dgm:pt>
    <dgm:pt modelId="{537434EF-2387-49AD-8D13-84BDBD7986EF}">
      <dgm:prSet phldrT="[Text]" custT="1"/>
      <dgm:spPr/>
      <dgm:t>
        <a:bodyPr/>
        <a:lstStyle/>
        <a:p>
          <a:r>
            <a:rPr lang="en-US" sz="1200" b="1" dirty="0">
              <a:solidFill>
                <a:srgbClr val="00838B"/>
              </a:solidFill>
            </a:rPr>
            <a:t>All survey administration instructions e-mailed to named contact in each county.</a:t>
          </a:r>
        </a:p>
      </dgm:t>
    </dgm:pt>
    <dgm:pt modelId="{657D8CFF-CC75-4933-8879-791E99A973CF}" type="parTrans" cxnId="{02D552B7-3672-419C-9F76-F9566C2A73D2}">
      <dgm:prSet/>
      <dgm:spPr/>
      <dgm:t>
        <a:bodyPr/>
        <a:lstStyle/>
        <a:p>
          <a:endParaRPr lang="en-US"/>
        </a:p>
      </dgm:t>
    </dgm:pt>
    <dgm:pt modelId="{9B373F0A-78AF-4EB5-825C-759AA755D721}" type="sibTrans" cxnId="{02D552B7-3672-419C-9F76-F9566C2A73D2}">
      <dgm:prSet/>
      <dgm:spPr/>
      <dgm:t>
        <a:bodyPr/>
        <a:lstStyle/>
        <a:p>
          <a:endParaRPr lang="en-US"/>
        </a:p>
      </dgm:t>
    </dgm:pt>
    <dgm:pt modelId="{A13391FA-2045-45C3-987C-08EE2CE86F35}">
      <dgm:prSet phldrT="[Text]"/>
      <dgm:spPr>
        <a:solidFill>
          <a:srgbClr val="00838B"/>
        </a:solidFill>
        <a:ln>
          <a:solidFill>
            <a:srgbClr val="00838B"/>
          </a:solidFill>
        </a:ln>
      </dgm:spPr>
      <dgm:t>
        <a:bodyPr/>
        <a:lstStyle/>
        <a:p>
          <a:r>
            <a:rPr lang="en-US" dirty="0"/>
            <a:t>January 22-March 15, 2024</a:t>
          </a:r>
        </a:p>
      </dgm:t>
    </dgm:pt>
    <dgm:pt modelId="{3526F6C7-B203-4013-B532-407C678FD6A5}" type="parTrans" cxnId="{5BC65442-B927-4746-9BB0-02CF152E4EFB}">
      <dgm:prSet/>
      <dgm:spPr/>
      <dgm:t>
        <a:bodyPr/>
        <a:lstStyle/>
        <a:p>
          <a:endParaRPr lang="en-US"/>
        </a:p>
      </dgm:t>
    </dgm:pt>
    <dgm:pt modelId="{3E547E67-C5A4-4474-8761-AE857EC77400}" type="sibTrans" cxnId="{5BC65442-B927-4746-9BB0-02CF152E4EFB}">
      <dgm:prSet/>
      <dgm:spPr/>
      <dgm:t>
        <a:bodyPr/>
        <a:lstStyle/>
        <a:p>
          <a:endParaRPr lang="en-US"/>
        </a:p>
      </dgm:t>
    </dgm:pt>
    <dgm:pt modelId="{3678A6B2-1ED6-4D00-9386-87E27F281862}">
      <dgm:prSet phldrT="[Text]" custT="1"/>
      <dgm:spPr/>
      <dgm:t>
        <a:bodyPr/>
        <a:lstStyle/>
        <a:p>
          <a:r>
            <a:rPr lang="en-US" sz="1200" b="1" dirty="0">
              <a:solidFill>
                <a:srgbClr val="00838B"/>
              </a:solidFill>
            </a:rPr>
            <a:t>Survey administered to students</a:t>
          </a:r>
          <a:r>
            <a:rPr lang="en-US" sz="1200" dirty="0"/>
            <a:t>.</a:t>
          </a:r>
          <a:endParaRPr lang="en-US" sz="1200" b="1" dirty="0">
            <a:solidFill>
              <a:srgbClr val="00838B"/>
            </a:solidFill>
          </a:endParaRPr>
        </a:p>
      </dgm:t>
    </dgm:pt>
    <dgm:pt modelId="{BD7DDF87-F5AE-47A6-8730-9030DC02255F}" type="parTrans" cxnId="{040C15F0-A6E3-4154-B55A-B949D147F6C3}">
      <dgm:prSet/>
      <dgm:spPr/>
      <dgm:t>
        <a:bodyPr/>
        <a:lstStyle/>
        <a:p>
          <a:endParaRPr lang="en-US"/>
        </a:p>
      </dgm:t>
    </dgm:pt>
    <dgm:pt modelId="{72933CA5-3A26-4002-8F06-7DF32843D674}" type="sibTrans" cxnId="{040C15F0-A6E3-4154-B55A-B949D147F6C3}">
      <dgm:prSet/>
      <dgm:spPr/>
      <dgm:t>
        <a:bodyPr/>
        <a:lstStyle/>
        <a:p>
          <a:endParaRPr lang="en-US"/>
        </a:p>
      </dgm:t>
    </dgm:pt>
    <dgm:pt modelId="{90B5824D-F83A-47CE-8B5B-FE0E6286AF82}">
      <dgm:prSet phldrT="[Text]"/>
      <dgm:spPr>
        <a:solidFill>
          <a:srgbClr val="00838B"/>
        </a:solidFill>
        <a:ln>
          <a:solidFill>
            <a:srgbClr val="00838B"/>
          </a:solidFill>
        </a:ln>
      </dgm:spPr>
      <dgm:t>
        <a:bodyPr/>
        <a:lstStyle/>
        <a:p>
          <a:r>
            <a:rPr lang="en-US" dirty="0"/>
            <a:t>April-May 2024</a:t>
          </a:r>
        </a:p>
      </dgm:t>
    </dgm:pt>
    <dgm:pt modelId="{E68DDD62-D395-4635-BAE6-57D199985F6E}" type="parTrans" cxnId="{D32A2A70-405B-4DBA-B53B-E5A2237658D8}">
      <dgm:prSet/>
      <dgm:spPr/>
      <dgm:t>
        <a:bodyPr/>
        <a:lstStyle/>
        <a:p>
          <a:endParaRPr lang="en-US"/>
        </a:p>
      </dgm:t>
    </dgm:pt>
    <dgm:pt modelId="{C4FFC5D4-5DC1-4862-BBC6-1C98B7D10927}" type="sibTrans" cxnId="{D32A2A70-405B-4DBA-B53B-E5A2237658D8}">
      <dgm:prSet/>
      <dgm:spPr/>
      <dgm:t>
        <a:bodyPr/>
        <a:lstStyle/>
        <a:p>
          <a:endParaRPr lang="en-US"/>
        </a:p>
      </dgm:t>
    </dgm:pt>
    <dgm:pt modelId="{FD875EF4-4AD5-478C-881E-BE24A647F8C5}">
      <dgm:prSet phldrT="[Text]"/>
      <dgm:spPr>
        <a:solidFill>
          <a:srgbClr val="00838B"/>
        </a:solidFill>
        <a:ln>
          <a:solidFill>
            <a:srgbClr val="00838B"/>
          </a:solidFill>
        </a:ln>
      </dgm:spPr>
      <dgm:t>
        <a:bodyPr/>
        <a:lstStyle/>
        <a:p>
          <a:r>
            <a:rPr lang="en-US" dirty="0"/>
            <a:t>May 2, 2024</a:t>
          </a:r>
        </a:p>
      </dgm:t>
    </dgm:pt>
    <dgm:pt modelId="{9D78D640-0613-4624-B0DB-F37E99E877BB}" type="parTrans" cxnId="{14F7EC79-58FD-4D94-BE9A-D9C4FF3053C5}">
      <dgm:prSet/>
      <dgm:spPr/>
      <dgm:t>
        <a:bodyPr/>
        <a:lstStyle/>
        <a:p>
          <a:endParaRPr lang="en-US"/>
        </a:p>
      </dgm:t>
    </dgm:pt>
    <dgm:pt modelId="{3ED47745-0872-4157-AD2A-CEED7421C2A3}" type="sibTrans" cxnId="{14F7EC79-58FD-4D94-BE9A-D9C4FF3053C5}">
      <dgm:prSet/>
      <dgm:spPr/>
      <dgm:t>
        <a:bodyPr/>
        <a:lstStyle/>
        <a:p>
          <a:endParaRPr lang="en-US"/>
        </a:p>
      </dgm:t>
    </dgm:pt>
    <dgm:pt modelId="{044004E4-B711-4548-87CD-79370B461D69}">
      <dgm:prSet phldrT="[Text]" custT="1"/>
      <dgm:spPr/>
      <dgm:t>
        <a:bodyPr/>
        <a:lstStyle/>
        <a:p>
          <a:r>
            <a:rPr lang="en-US" sz="1200" b="1" dirty="0">
              <a:solidFill>
                <a:srgbClr val="00838B"/>
              </a:solidFill>
            </a:rPr>
            <a:t>Quality Control and analytic period</a:t>
          </a:r>
        </a:p>
      </dgm:t>
    </dgm:pt>
    <dgm:pt modelId="{E00E7E66-6CC7-439F-B2D5-4FEEBAC6AA90}" type="parTrans" cxnId="{CD845C5E-8818-43AD-8227-20D3A9AF5113}">
      <dgm:prSet/>
      <dgm:spPr/>
      <dgm:t>
        <a:bodyPr/>
        <a:lstStyle/>
        <a:p>
          <a:endParaRPr lang="en-US"/>
        </a:p>
      </dgm:t>
    </dgm:pt>
    <dgm:pt modelId="{F0C593E9-32A9-41D0-A1AE-F5CCB32CCF90}" type="sibTrans" cxnId="{CD845C5E-8818-43AD-8227-20D3A9AF5113}">
      <dgm:prSet/>
      <dgm:spPr/>
      <dgm:t>
        <a:bodyPr/>
        <a:lstStyle/>
        <a:p>
          <a:endParaRPr lang="en-US"/>
        </a:p>
      </dgm:t>
    </dgm:pt>
    <dgm:pt modelId="{E9E7BBCB-A12B-4B9D-98D1-112321194B27}">
      <dgm:prSet phldrT="[Text]" custT="1"/>
      <dgm:spPr/>
      <dgm:t>
        <a:bodyPr/>
        <a:lstStyle/>
        <a:p>
          <a:r>
            <a:rPr lang="en-US" sz="1200" b="1" dirty="0">
              <a:solidFill>
                <a:srgbClr val="00838B"/>
              </a:solidFill>
            </a:rPr>
            <a:t>Highlights from State report provided at May Prevention Quarterly Meeting</a:t>
          </a:r>
        </a:p>
      </dgm:t>
    </dgm:pt>
    <dgm:pt modelId="{EF73D751-4DA7-4C90-8FE1-CEEA7573C83D}" type="parTrans" cxnId="{60F65962-2A2C-46CF-BC40-FAFA9BAA7082}">
      <dgm:prSet/>
      <dgm:spPr/>
      <dgm:t>
        <a:bodyPr/>
        <a:lstStyle/>
        <a:p>
          <a:endParaRPr lang="en-US"/>
        </a:p>
      </dgm:t>
    </dgm:pt>
    <dgm:pt modelId="{4D23EB61-75DD-473D-BB7F-590414BEB64A}" type="sibTrans" cxnId="{60F65962-2A2C-46CF-BC40-FAFA9BAA7082}">
      <dgm:prSet/>
      <dgm:spPr/>
      <dgm:t>
        <a:bodyPr/>
        <a:lstStyle/>
        <a:p>
          <a:endParaRPr lang="en-US"/>
        </a:p>
      </dgm:t>
    </dgm:pt>
    <dgm:pt modelId="{3F560C8A-161C-4BDB-96C9-0A35312F5E9C}" type="pres">
      <dgm:prSet presAssocID="{D05841B6-7009-4F23-84BB-03555BE58D1D}" presName="rootnode" presStyleCnt="0">
        <dgm:presLayoutVars>
          <dgm:chMax/>
          <dgm:chPref/>
          <dgm:dir/>
          <dgm:animLvl val="lvl"/>
        </dgm:presLayoutVars>
      </dgm:prSet>
      <dgm:spPr/>
    </dgm:pt>
    <dgm:pt modelId="{1D5688BF-EB1A-4FFD-8F58-594FDE935595}" type="pres">
      <dgm:prSet presAssocID="{5301661E-7238-40D5-B033-DBFB9EF54DD0}" presName="composite" presStyleCnt="0"/>
      <dgm:spPr/>
    </dgm:pt>
    <dgm:pt modelId="{D15A33FC-BE99-400C-B611-089CFB753398}" type="pres">
      <dgm:prSet presAssocID="{5301661E-7238-40D5-B033-DBFB9EF54DD0}" presName="bentUpArrow1" presStyleLbl="alignImgPlace1" presStyleIdx="0" presStyleCnt="4"/>
      <dgm:spPr>
        <a:solidFill>
          <a:srgbClr val="33CCCC"/>
        </a:solidFill>
      </dgm:spPr>
    </dgm:pt>
    <dgm:pt modelId="{21F4052C-0974-407E-8D7D-21B90BDA86A9}" type="pres">
      <dgm:prSet presAssocID="{5301661E-7238-40D5-B033-DBFB9EF54DD0}" presName="ParentText" presStyleLbl="node1" presStyleIdx="0" presStyleCnt="5">
        <dgm:presLayoutVars>
          <dgm:chMax val="1"/>
          <dgm:chPref val="1"/>
          <dgm:bulletEnabled val="1"/>
        </dgm:presLayoutVars>
      </dgm:prSet>
      <dgm:spPr/>
    </dgm:pt>
    <dgm:pt modelId="{D31BDCF8-6318-43E7-8379-E8220136F5EA}" type="pres">
      <dgm:prSet presAssocID="{5301661E-7238-40D5-B033-DBFB9EF54DD0}" presName="ChildText" presStyleLbl="revTx" presStyleIdx="0" presStyleCnt="5" custScaleX="249844" custScaleY="102840" custLinFactNeighborX="76703" custLinFactNeighborY="-48">
        <dgm:presLayoutVars>
          <dgm:chMax val="0"/>
          <dgm:chPref val="0"/>
          <dgm:bulletEnabled val="1"/>
        </dgm:presLayoutVars>
      </dgm:prSet>
      <dgm:spPr/>
    </dgm:pt>
    <dgm:pt modelId="{26BE96B5-BC55-4145-9254-931FDBD56C57}" type="pres">
      <dgm:prSet presAssocID="{78DC2981-5EDC-43C5-A65C-C518B79CEBEA}" presName="sibTrans" presStyleCnt="0"/>
      <dgm:spPr/>
    </dgm:pt>
    <dgm:pt modelId="{DA90058F-6FDF-4C4A-9407-080D3C619351}" type="pres">
      <dgm:prSet presAssocID="{07B2B877-FD69-4061-9703-128E1527FBAA}" presName="composite" presStyleCnt="0"/>
      <dgm:spPr/>
    </dgm:pt>
    <dgm:pt modelId="{2E47826D-07F9-4744-B298-8F940419E0CD}" type="pres">
      <dgm:prSet presAssocID="{07B2B877-FD69-4061-9703-128E1527FBAA}" presName="bentUpArrow1" presStyleLbl="alignImgPlace1" presStyleIdx="1" presStyleCnt="4"/>
      <dgm:spPr>
        <a:solidFill>
          <a:srgbClr val="33CCCC"/>
        </a:solidFill>
      </dgm:spPr>
    </dgm:pt>
    <dgm:pt modelId="{07B7FAE3-5684-452A-9C97-CBEC38E3D146}" type="pres">
      <dgm:prSet presAssocID="{07B2B877-FD69-4061-9703-128E1527FBAA}" presName="ParentText" presStyleLbl="node1" presStyleIdx="1" presStyleCnt="5">
        <dgm:presLayoutVars>
          <dgm:chMax val="1"/>
          <dgm:chPref val="1"/>
          <dgm:bulletEnabled val="1"/>
        </dgm:presLayoutVars>
      </dgm:prSet>
      <dgm:spPr/>
    </dgm:pt>
    <dgm:pt modelId="{FFD5D2B6-BA30-4055-A7CA-318EDAA17094}" type="pres">
      <dgm:prSet presAssocID="{07B2B877-FD69-4061-9703-128E1527FBAA}" presName="ChildText" presStyleLbl="revTx" presStyleIdx="1" presStyleCnt="5" custScaleX="342458" custLinFactX="38165" custLinFactNeighborX="100000" custLinFactNeighborY="1346">
        <dgm:presLayoutVars>
          <dgm:chMax val="0"/>
          <dgm:chPref val="0"/>
          <dgm:bulletEnabled val="1"/>
        </dgm:presLayoutVars>
      </dgm:prSet>
      <dgm:spPr/>
    </dgm:pt>
    <dgm:pt modelId="{7C1EE0A7-FD67-466D-BCC0-F2E3F7A2BD73}" type="pres">
      <dgm:prSet presAssocID="{1710DF36-2BE4-4DD7-A871-F601ADC874AB}" presName="sibTrans" presStyleCnt="0"/>
      <dgm:spPr/>
    </dgm:pt>
    <dgm:pt modelId="{27958DF0-C539-4681-8301-C9EE0BA8076B}" type="pres">
      <dgm:prSet presAssocID="{A13391FA-2045-45C3-987C-08EE2CE86F35}" presName="composite" presStyleCnt="0"/>
      <dgm:spPr/>
    </dgm:pt>
    <dgm:pt modelId="{ED2810E3-3C22-4A83-AC83-C9FFA661B975}" type="pres">
      <dgm:prSet presAssocID="{A13391FA-2045-45C3-987C-08EE2CE86F35}" presName="bentUpArrow1" presStyleLbl="alignImgPlace1" presStyleIdx="2" presStyleCnt="4"/>
      <dgm:spPr>
        <a:solidFill>
          <a:srgbClr val="33CCCC"/>
        </a:solidFill>
      </dgm:spPr>
    </dgm:pt>
    <dgm:pt modelId="{A002B578-64AE-4C66-83B2-162C662AE340}" type="pres">
      <dgm:prSet presAssocID="{A13391FA-2045-45C3-987C-08EE2CE86F35}" presName="ParentText" presStyleLbl="node1" presStyleIdx="2" presStyleCnt="5">
        <dgm:presLayoutVars>
          <dgm:chMax val="1"/>
          <dgm:chPref val="1"/>
          <dgm:bulletEnabled val="1"/>
        </dgm:presLayoutVars>
      </dgm:prSet>
      <dgm:spPr/>
    </dgm:pt>
    <dgm:pt modelId="{69F71F4C-F692-4676-A90A-235FDDD1D3B9}" type="pres">
      <dgm:prSet presAssocID="{A13391FA-2045-45C3-987C-08EE2CE86F35}" presName="ChildText" presStyleLbl="revTx" presStyleIdx="2" presStyleCnt="5" custScaleX="258160" custLinFactNeighborX="90016" custLinFactNeighborY="-1346">
        <dgm:presLayoutVars>
          <dgm:chMax val="0"/>
          <dgm:chPref val="0"/>
          <dgm:bulletEnabled val="1"/>
        </dgm:presLayoutVars>
      </dgm:prSet>
      <dgm:spPr/>
    </dgm:pt>
    <dgm:pt modelId="{BB0A878E-F074-47E2-87B2-0301ECF03FD7}" type="pres">
      <dgm:prSet presAssocID="{3E547E67-C5A4-4474-8761-AE857EC77400}" presName="sibTrans" presStyleCnt="0"/>
      <dgm:spPr/>
    </dgm:pt>
    <dgm:pt modelId="{72A72B03-3154-4171-88F8-6641D055F93D}" type="pres">
      <dgm:prSet presAssocID="{90B5824D-F83A-47CE-8B5B-FE0E6286AF82}" presName="composite" presStyleCnt="0"/>
      <dgm:spPr/>
    </dgm:pt>
    <dgm:pt modelId="{C99F7F72-AFB0-46CC-AA28-844797AA5685}" type="pres">
      <dgm:prSet presAssocID="{90B5824D-F83A-47CE-8B5B-FE0E6286AF82}" presName="bentUpArrow1" presStyleLbl="alignImgPlace1" presStyleIdx="3" presStyleCnt="4"/>
      <dgm:spPr>
        <a:solidFill>
          <a:srgbClr val="33CCCC"/>
        </a:solidFill>
      </dgm:spPr>
    </dgm:pt>
    <dgm:pt modelId="{13735DB2-4363-4270-AFAD-44B3D4C100B2}" type="pres">
      <dgm:prSet presAssocID="{90B5824D-F83A-47CE-8B5B-FE0E6286AF82}" presName="ParentText" presStyleLbl="node1" presStyleIdx="3" presStyleCnt="5">
        <dgm:presLayoutVars>
          <dgm:chMax val="1"/>
          <dgm:chPref val="1"/>
          <dgm:bulletEnabled val="1"/>
        </dgm:presLayoutVars>
      </dgm:prSet>
      <dgm:spPr/>
    </dgm:pt>
    <dgm:pt modelId="{4FDE8928-9EB3-4D70-8F46-66CE016E5BA5}" type="pres">
      <dgm:prSet presAssocID="{90B5824D-F83A-47CE-8B5B-FE0E6286AF82}" presName="ChildText" presStyleLbl="revTx" presStyleIdx="3" presStyleCnt="5" custScaleX="215729" custLinFactNeighborX="65942" custLinFactNeighborY="-1346">
        <dgm:presLayoutVars>
          <dgm:chMax val="0"/>
          <dgm:chPref val="0"/>
          <dgm:bulletEnabled val="1"/>
        </dgm:presLayoutVars>
      </dgm:prSet>
      <dgm:spPr/>
    </dgm:pt>
    <dgm:pt modelId="{7B447B0C-A2C1-463C-92BC-B5ECE25A2A92}" type="pres">
      <dgm:prSet presAssocID="{C4FFC5D4-5DC1-4862-BBC6-1C98B7D10927}" presName="sibTrans" presStyleCnt="0"/>
      <dgm:spPr/>
    </dgm:pt>
    <dgm:pt modelId="{67A5C0FB-9715-4AEC-9899-92B86BEEE676}" type="pres">
      <dgm:prSet presAssocID="{FD875EF4-4AD5-478C-881E-BE24A647F8C5}" presName="composite" presStyleCnt="0"/>
      <dgm:spPr/>
    </dgm:pt>
    <dgm:pt modelId="{35F3D4A5-345B-4C71-B8AA-D88351D75050}" type="pres">
      <dgm:prSet presAssocID="{FD875EF4-4AD5-478C-881E-BE24A647F8C5}" presName="ParentText" presStyleLbl="node1" presStyleIdx="4" presStyleCnt="5">
        <dgm:presLayoutVars>
          <dgm:chMax val="1"/>
          <dgm:chPref val="1"/>
          <dgm:bulletEnabled val="1"/>
        </dgm:presLayoutVars>
      </dgm:prSet>
      <dgm:spPr/>
    </dgm:pt>
    <dgm:pt modelId="{836479B8-01E5-422C-96F2-24AB3F6F7585}" type="pres">
      <dgm:prSet presAssocID="{FD875EF4-4AD5-478C-881E-BE24A647F8C5}" presName="FinalChildText" presStyleLbl="revTx" presStyleIdx="4" presStyleCnt="5" custScaleX="159148" custScaleY="206373" custLinFactNeighborX="31257" custLinFactNeighborY="-2987">
        <dgm:presLayoutVars>
          <dgm:chMax val="0"/>
          <dgm:chPref val="0"/>
          <dgm:bulletEnabled val="1"/>
        </dgm:presLayoutVars>
      </dgm:prSet>
      <dgm:spPr/>
    </dgm:pt>
  </dgm:ptLst>
  <dgm:cxnLst>
    <dgm:cxn modelId="{9B75D610-9453-4D11-87A4-07F8C3AC610B}" type="presOf" srcId="{537434EF-2387-49AD-8D13-84BDBD7986EF}" destId="{FFD5D2B6-BA30-4055-A7CA-318EDAA17094}" srcOrd="0" destOrd="0" presId="urn:microsoft.com/office/officeart/2005/8/layout/StepDownProcess"/>
    <dgm:cxn modelId="{9C97A831-A4E2-4907-8067-9732E9D7D38D}" type="presOf" srcId="{E9E7BBCB-A12B-4B9D-98D1-112321194B27}" destId="{836479B8-01E5-422C-96F2-24AB3F6F7585}" srcOrd="0" destOrd="0" presId="urn:microsoft.com/office/officeart/2005/8/layout/StepDownProcess"/>
    <dgm:cxn modelId="{24363834-E15D-4488-AFD3-5DFD4DFEED4A}" type="presOf" srcId="{FD875EF4-4AD5-478C-881E-BE24A647F8C5}" destId="{35F3D4A5-345B-4C71-B8AA-D88351D75050}" srcOrd="0" destOrd="0" presId="urn:microsoft.com/office/officeart/2005/8/layout/StepDownProcess"/>
    <dgm:cxn modelId="{FDEB1D40-7CEA-4E4E-8BD1-9ED6C15618C8}" type="presOf" srcId="{931AFDDE-9332-4FE1-A120-AC54CE3BA331}" destId="{D31BDCF8-6318-43E7-8379-E8220136F5EA}" srcOrd="0" destOrd="0" presId="urn:microsoft.com/office/officeart/2005/8/layout/StepDownProcess"/>
    <dgm:cxn modelId="{CD845C5E-8818-43AD-8227-20D3A9AF5113}" srcId="{90B5824D-F83A-47CE-8B5B-FE0E6286AF82}" destId="{044004E4-B711-4548-87CD-79370B461D69}" srcOrd="0" destOrd="0" parTransId="{E00E7E66-6CC7-439F-B2D5-4FEEBAC6AA90}" sibTransId="{F0C593E9-32A9-41D0-A1AE-F5CCB32CCF90}"/>
    <dgm:cxn modelId="{5BC65442-B927-4746-9BB0-02CF152E4EFB}" srcId="{D05841B6-7009-4F23-84BB-03555BE58D1D}" destId="{A13391FA-2045-45C3-987C-08EE2CE86F35}" srcOrd="2" destOrd="0" parTransId="{3526F6C7-B203-4013-B532-407C678FD6A5}" sibTransId="{3E547E67-C5A4-4474-8761-AE857EC77400}"/>
    <dgm:cxn modelId="{60F65962-2A2C-46CF-BC40-FAFA9BAA7082}" srcId="{FD875EF4-4AD5-478C-881E-BE24A647F8C5}" destId="{E9E7BBCB-A12B-4B9D-98D1-112321194B27}" srcOrd="0" destOrd="0" parTransId="{EF73D751-4DA7-4C90-8FE1-CEEA7573C83D}" sibTransId="{4D23EB61-75DD-473D-BB7F-590414BEB64A}"/>
    <dgm:cxn modelId="{EA913A66-D712-4DC2-9884-227C20BEE64B}" srcId="{D05841B6-7009-4F23-84BB-03555BE58D1D}" destId="{07B2B877-FD69-4061-9703-128E1527FBAA}" srcOrd="1" destOrd="0" parTransId="{1CFE98A5-1551-410B-9425-FD08477F358F}" sibTransId="{1710DF36-2BE4-4DD7-A871-F601ADC874AB}"/>
    <dgm:cxn modelId="{F36FD46C-1488-4A8C-8089-8C5ACAB9C9EF}" type="presOf" srcId="{07B2B877-FD69-4061-9703-128E1527FBAA}" destId="{07B7FAE3-5684-452A-9C97-CBEC38E3D146}" srcOrd="0" destOrd="0" presId="urn:microsoft.com/office/officeart/2005/8/layout/StepDownProcess"/>
    <dgm:cxn modelId="{6E93D96F-B4E2-4906-BBF4-39B9D517B6E8}" type="presOf" srcId="{3678A6B2-1ED6-4D00-9386-87E27F281862}" destId="{69F71F4C-F692-4676-A90A-235FDDD1D3B9}" srcOrd="0" destOrd="0" presId="urn:microsoft.com/office/officeart/2005/8/layout/StepDownProcess"/>
    <dgm:cxn modelId="{96E9D94F-5586-4466-BE94-CF4891425E11}" type="presOf" srcId="{90B5824D-F83A-47CE-8B5B-FE0E6286AF82}" destId="{13735DB2-4363-4270-AFAD-44B3D4C100B2}" srcOrd="0" destOrd="0" presId="urn:microsoft.com/office/officeart/2005/8/layout/StepDownProcess"/>
    <dgm:cxn modelId="{D32A2A70-405B-4DBA-B53B-E5A2237658D8}" srcId="{D05841B6-7009-4F23-84BB-03555BE58D1D}" destId="{90B5824D-F83A-47CE-8B5B-FE0E6286AF82}" srcOrd="3" destOrd="0" parTransId="{E68DDD62-D395-4635-BAE6-57D199985F6E}" sibTransId="{C4FFC5D4-5DC1-4862-BBC6-1C98B7D10927}"/>
    <dgm:cxn modelId="{14F7EC79-58FD-4D94-BE9A-D9C4FF3053C5}" srcId="{D05841B6-7009-4F23-84BB-03555BE58D1D}" destId="{FD875EF4-4AD5-478C-881E-BE24A647F8C5}" srcOrd="4" destOrd="0" parTransId="{9D78D640-0613-4624-B0DB-F37E99E877BB}" sibTransId="{3ED47745-0872-4157-AD2A-CEED7421C2A3}"/>
    <dgm:cxn modelId="{22B8E998-D969-4F4A-996D-64B33F7F8A98}" srcId="{D05841B6-7009-4F23-84BB-03555BE58D1D}" destId="{5301661E-7238-40D5-B033-DBFB9EF54DD0}" srcOrd="0" destOrd="0" parTransId="{4A85BA64-9C3C-41B4-A7B4-5FFE80342CDA}" sibTransId="{78DC2981-5EDC-43C5-A65C-C518B79CEBEA}"/>
    <dgm:cxn modelId="{5E127E9C-6059-4003-88CA-FC120D1BA76B}" type="presOf" srcId="{A13391FA-2045-45C3-987C-08EE2CE86F35}" destId="{A002B578-64AE-4C66-83B2-162C662AE340}" srcOrd="0" destOrd="0" presId="urn:microsoft.com/office/officeart/2005/8/layout/StepDownProcess"/>
    <dgm:cxn modelId="{39C40DA0-A4FA-47BC-B443-DA8D5387B475}" srcId="{5301661E-7238-40D5-B033-DBFB9EF54DD0}" destId="{931AFDDE-9332-4FE1-A120-AC54CE3BA331}" srcOrd="0" destOrd="0" parTransId="{13489274-E7B6-4B03-9922-C88CFB750532}" sibTransId="{33860D02-763A-4238-AE92-4E0A7E36EAFC}"/>
    <dgm:cxn modelId="{3877A4B0-8886-43AD-A61C-90AF056EE87F}" type="presOf" srcId="{5301661E-7238-40D5-B033-DBFB9EF54DD0}" destId="{21F4052C-0974-407E-8D7D-21B90BDA86A9}" srcOrd="0" destOrd="0" presId="urn:microsoft.com/office/officeart/2005/8/layout/StepDownProcess"/>
    <dgm:cxn modelId="{02D552B7-3672-419C-9F76-F9566C2A73D2}" srcId="{07B2B877-FD69-4061-9703-128E1527FBAA}" destId="{537434EF-2387-49AD-8D13-84BDBD7986EF}" srcOrd="0" destOrd="0" parTransId="{657D8CFF-CC75-4933-8879-791E99A973CF}" sibTransId="{9B373F0A-78AF-4EB5-825C-759AA755D721}"/>
    <dgm:cxn modelId="{92A80BDE-BC74-4B1B-BA14-1D63CE6F0AD5}" type="presOf" srcId="{044004E4-B711-4548-87CD-79370B461D69}" destId="{4FDE8928-9EB3-4D70-8F46-66CE016E5BA5}" srcOrd="0" destOrd="0" presId="urn:microsoft.com/office/officeart/2005/8/layout/StepDownProcess"/>
    <dgm:cxn modelId="{5C765EDE-75CF-4457-AAD5-C1BC8F06BB51}" type="presOf" srcId="{D05841B6-7009-4F23-84BB-03555BE58D1D}" destId="{3F560C8A-161C-4BDB-96C9-0A35312F5E9C}" srcOrd="0" destOrd="0" presId="urn:microsoft.com/office/officeart/2005/8/layout/StepDownProcess"/>
    <dgm:cxn modelId="{040C15F0-A6E3-4154-B55A-B949D147F6C3}" srcId="{A13391FA-2045-45C3-987C-08EE2CE86F35}" destId="{3678A6B2-1ED6-4D00-9386-87E27F281862}" srcOrd="0" destOrd="0" parTransId="{BD7DDF87-F5AE-47A6-8730-9030DC02255F}" sibTransId="{72933CA5-3A26-4002-8F06-7DF32843D674}"/>
    <dgm:cxn modelId="{BC17452A-A679-44F7-A13C-BF167E9BC478}" type="presParOf" srcId="{3F560C8A-161C-4BDB-96C9-0A35312F5E9C}" destId="{1D5688BF-EB1A-4FFD-8F58-594FDE935595}" srcOrd="0" destOrd="0" presId="urn:microsoft.com/office/officeart/2005/8/layout/StepDownProcess"/>
    <dgm:cxn modelId="{869C5B98-427E-4DDE-9186-24586512B496}" type="presParOf" srcId="{1D5688BF-EB1A-4FFD-8F58-594FDE935595}" destId="{D15A33FC-BE99-400C-B611-089CFB753398}" srcOrd="0" destOrd="0" presId="urn:microsoft.com/office/officeart/2005/8/layout/StepDownProcess"/>
    <dgm:cxn modelId="{6DFBD612-5E53-4F1F-8C74-9D63588E04C1}" type="presParOf" srcId="{1D5688BF-EB1A-4FFD-8F58-594FDE935595}" destId="{21F4052C-0974-407E-8D7D-21B90BDA86A9}" srcOrd="1" destOrd="0" presId="urn:microsoft.com/office/officeart/2005/8/layout/StepDownProcess"/>
    <dgm:cxn modelId="{D9729049-756D-46B6-BD1C-273F7564BE5B}" type="presParOf" srcId="{1D5688BF-EB1A-4FFD-8F58-594FDE935595}" destId="{D31BDCF8-6318-43E7-8379-E8220136F5EA}" srcOrd="2" destOrd="0" presId="urn:microsoft.com/office/officeart/2005/8/layout/StepDownProcess"/>
    <dgm:cxn modelId="{6B00ABBB-5BF5-4E82-ABEF-7F1BB17EA484}" type="presParOf" srcId="{3F560C8A-161C-4BDB-96C9-0A35312F5E9C}" destId="{26BE96B5-BC55-4145-9254-931FDBD56C57}" srcOrd="1" destOrd="0" presId="urn:microsoft.com/office/officeart/2005/8/layout/StepDownProcess"/>
    <dgm:cxn modelId="{80C0A3E4-7CDF-4CA4-A6A1-36DBDBA26B61}" type="presParOf" srcId="{3F560C8A-161C-4BDB-96C9-0A35312F5E9C}" destId="{DA90058F-6FDF-4C4A-9407-080D3C619351}" srcOrd="2" destOrd="0" presId="urn:microsoft.com/office/officeart/2005/8/layout/StepDownProcess"/>
    <dgm:cxn modelId="{CCFACA05-E8C3-4018-8FB2-1B61CC5CBE5F}" type="presParOf" srcId="{DA90058F-6FDF-4C4A-9407-080D3C619351}" destId="{2E47826D-07F9-4744-B298-8F940419E0CD}" srcOrd="0" destOrd="0" presId="urn:microsoft.com/office/officeart/2005/8/layout/StepDownProcess"/>
    <dgm:cxn modelId="{33897694-4F41-4466-AE54-F60A5FBFDFE2}" type="presParOf" srcId="{DA90058F-6FDF-4C4A-9407-080D3C619351}" destId="{07B7FAE3-5684-452A-9C97-CBEC38E3D146}" srcOrd="1" destOrd="0" presId="urn:microsoft.com/office/officeart/2005/8/layout/StepDownProcess"/>
    <dgm:cxn modelId="{BE80718A-2416-4450-872F-85BC594684C1}" type="presParOf" srcId="{DA90058F-6FDF-4C4A-9407-080D3C619351}" destId="{FFD5D2B6-BA30-4055-A7CA-318EDAA17094}" srcOrd="2" destOrd="0" presId="urn:microsoft.com/office/officeart/2005/8/layout/StepDownProcess"/>
    <dgm:cxn modelId="{9D169393-0A3B-4AAD-A4AE-2D1D34B99F66}" type="presParOf" srcId="{3F560C8A-161C-4BDB-96C9-0A35312F5E9C}" destId="{7C1EE0A7-FD67-466D-BCC0-F2E3F7A2BD73}" srcOrd="3" destOrd="0" presId="urn:microsoft.com/office/officeart/2005/8/layout/StepDownProcess"/>
    <dgm:cxn modelId="{8DAD69C2-C021-4DDC-8C95-6B0BA507E238}" type="presParOf" srcId="{3F560C8A-161C-4BDB-96C9-0A35312F5E9C}" destId="{27958DF0-C539-4681-8301-C9EE0BA8076B}" srcOrd="4" destOrd="0" presId="urn:microsoft.com/office/officeart/2005/8/layout/StepDownProcess"/>
    <dgm:cxn modelId="{6AFC45B6-6FC3-49B7-8B55-A9C641D4D2FB}" type="presParOf" srcId="{27958DF0-C539-4681-8301-C9EE0BA8076B}" destId="{ED2810E3-3C22-4A83-AC83-C9FFA661B975}" srcOrd="0" destOrd="0" presId="urn:microsoft.com/office/officeart/2005/8/layout/StepDownProcess"/>
    <dgm:cxn modelId="{F97E3986-FF89-45F1-B354-062E0D89A9CE}" type="presParOf" srcId="{27958DF0-C539-4681-8301-C9EE0BA8076B}" destId="{A002B578-64AE-4C66-83B2-162C662AE340}" srcOrd="1" destOrd="0" presId="urn:microsoft.com/office/officeart/2005/8/layout/StepDownProcess"/>
    <dgm:cxn modelId="{F7936AD7-C9FD-4F49-A7DA-31939FFEC1E4}" type="presParOf" srcId="{27958DF0-C539-4681-8301-C9EE0BA8076B}" destId="{69F71F4C-F692-4676-A90A-235FDDD1D3B9}" srcOrd="2" destOrd="0" presId="urn:microsoft.com/office/officeart/2005/8/layout/StepDownProcess"/>
    <dgm:cxn modelId="{1BBC1D58-84D6-49B8-A77C-86389AD9C42B}" type="presParOf" srcId="{3F560C8A-161C-4BDB-96C9-0A35312F5E9C}" destId="{BB0A878E-F074-47E2-87B2-0301ECF03FD7}" srcOrd="5" destOrd="0" presId="urn:microsoft.com/office/officeart/2005/8/layout/StepDownProcess"/>
    <dgm:cxn modelId="{E85077F9-D4F9-4C3A-9EDE-9B662D64D22E}" type="presParOf" srcId="{3F560C8A-161C-4BDB-96C9-0A35312F5E9C}" destId="{72A72B03-3154-4171-88F8-6641D055F93D}" srcOrd="6" destOrd="0" presId="urn:microsoft.com/office/officeart/2005/8/layout/StepDownProcess"/>
    <dgm:cxn modelId="{89690F04-D680-460C-94DC-D390035C7923}" type="presParOf" srcId="{72A72B03-3154-4171-88F8-6641D055F93D}" destId="{C99F7F72-AFB0-46CC-AA28-844797AA5685}" srcOrd="0" destOrd="0" presId="urn:microsoft.com/office/officeart/2005/8/layout/StepDownProcess"/>
    <dgm:cxn modelId="{1B249B15-A45E-4587-B296-B612BDE4551F}" type="presParOf" srcId="{72A72B03-3154-4171-88F8-6641D055F93D}" destId="{13735DB2-4363-4270-AFAD-44B3D4C100B2}" srcOrd="1" destOrd="0" presId="urn:microsoft.com/office/officeart/2005/8/layout/StepDownProcess"/>
    <dgm:cxn modelId="{BDC74B7E-AFC3-4A3B-82EC-390BC7B16A4E}" type="presParOf" srcId="{72A72B03-3154-4171-88F8-6641D055F93D}" destId="{4FDE8928-9EB3-4D70-8F46-66CE016E5BA5}" srcOrd="2" destOrd="0" presId="urn:microsoft.com/office/officeart/2005/8/layout/StepDownProcess"/>
    <dgm:cxn modelId="{231E1F82-2FB7-43DB-89B0-DCD16D9DF865}" type="presParOf" srcId="{3F560C8A-161C-4BDB-96C9-0A35312F5E9C}" destId="{7B447B0C-A2C1-463C-92BC-B5ECE25A2A92}" srcOrd="7" destOrd="0" presId="urn:microsoft.com/office/officeart/2005/8/layout/StepDownProcess"/>
    <dgm:cxn modelId="{CFB97523-42F9-4D5E-B6D9-D26DEFCBD0B4}" type="presParOf" srcId="{3F560C8A-161C-4BDB-96C9-0A35312F5E9C}" destId="{67A5C0FB-9715-4AEC-9899-92B86BEEE676}" srcOrd="8" destOrd="0" presId="urn:microsoft.com/office/officeart/2005/8/layout/StepDownProcess"/>
    <dgm:cxn modelId="{F3805E4A-123A-4CFC-BA8B-039F1DD49D17}" type="presParOf" srcId="{67A5C0FB-9715-4AEC-9899-92B86BEEE676}" destId="{35F3D4A5-345B-4C71-B8AA-D88351D75050}" srcOrd="0" destOrd="0" presId="urn:microsoft.com/office/officeart/2005/8/layout/StepDownProcess"/>
    <dgm:cxn modelId="{3518E525-2ECF-477C-A3A2-9877BCFCC248}" type="presParOf" srcId="{67A5C0FB-9715-4AEC-9899-92B86BEEE676}" destId="{836479B8-01E5-422C-96F2-24AB3F6F7585}"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A33FC-BE99-400C-B611-089CFB753398}">
      <dsp:nvSpPr>
        <dsp:cNvPr id="0" name=""/>
        <dsp:cNvSpPr/>
      </dsp:nvSpPr>
      <dsp:spPr>
        <a:xfrm rot="5400000">
          <a:off x="236986" y="1062898"/>
          <a:ext cx="887059" cy="1009886"/>
        </a:xfrm>
        <a:prstGeom prst="bentUpArrow">
          <a:avLst>
            <a:gd name="adj1" fmla="val 32840"/>
            <a:gd name="adj2" fmla="val 25000"/>
            <a:gd name="adj3" fmla="val 35780"/>
          </a:avLst>
        </a:prstGeom>
        <a:solidFill>
          <a:srgbClr val="33CCCC"/>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F4052C-0974-407E-8D7D-21B90BDA86A9}">
      <dsp:nvSpPr>
        <dsp:cNvPr id="0" name=""/>
        <dsp:cNvSpPr/>
      </dsp:nvSpPr>
      <dsp:spPr>
        <a:xfrm>
          <a:off x="1969" y="79574"/>
          <a:ext cx="1493286" cy="1045252"/>
        </a:xfrm>
        <a:prstGeom prst="roundRect">
          <a:avLst>
            <a:gd name="adj" fmla="val 16670"/>
          </a:avLst>
        </a:prstGeom>
        <a:solidFill>
          <a:srgbClr val="00838B"/>
        </a:solidFill>
        <a:ln w="15875" cap="flat" cmpd="sng" algn="ctr">
          <a:solidFill>
            <a:srgbClr val="00838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June 30, 2023</a:t>
          </a:r>
        </a:p>
      </dsp:txBody>
      <dsp:txXfrm>
        <a:off x="53003" y="130608"/>
        <a:ext cx="1391218" cy="943184"/>
      </dsp:txXfrm>
    </dsp:sp>
    <dsp:sp modelId="{D31BDCF8-6318-43E7-8379-E8220136F5EA}">
      <dsp:nvSpPr>
        <dsp:cNvPr id="0" name=""/>
        <dsp:cNvSpPr/>
      </dsp:nvSpPr>
      <dsp:spPr>
        <a:xfrm>
          <a:off x="1514598" y="166861"/>
          <a:ext cx="2713492" cy="868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a:solidFill>
                <a:srgbClr val="00838B"/>
              </a:solidFill>
            </a:rPr>
            <a:t>Wave 1: Survey recruitment at local level-confirm participation with DAODAS</a:t>
          </a:r>
        </a:p>
      </dsp:txBody>
      <dsp:txXfrm>
        <a:off x="1514598" y="166861"/>
        <a:ext cx="2713492" cy="868811"/>
      </dsp:txXfrm>
    </dsp:sp>
    <dsp:sp modelId="{2E47826D-07F9-4744-B298-8F940419E0CD}">
      <dsp:nvSpPr>
        <dsp:cNvPr id="0" name=""/>
        <dsp:cNvSpPr/>
      </dsp:nvSpPr>
      <dsp:spPr>
        <a:xfrm rot="5400000">
          <a:off x="1865659" y="2237061"/>
          <a:ext cx="887059" cy="1009886"/>
        </a:xfrm>
        <a:prstGeom prst="bentUpArrow">
          <a:avLst>
            <a:gd name="adj1" fmla="val 32840"/>
            <a:gd name="adj2" fmla="val 25000"/>
            <a:gd name="adj3" fmla="val 35780"/>
          </a:avLst>
        </a:prstGeom>
        <a:solidFill>
          <a:srgbClr val="33CCCC"/>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B7FAE3-5684-452A-9C97-CBEC38E3D146}">
      <dsp:nvSpPr>
        <dsp:cNvPr id="0" name=""/>
        <dsp:cNvSpPr/>
      </dsp:nvSpPr>
      <dsp:spPr>
        <a:xfrm>
          <a:off x="1630642" y="1253738"/>
          <a:ext cx="1493286" cy="1045252"/>
        </a:xfrm>
        <a:prstGeom prst="roundRect">
          <a:avLst>
            <a:gd name="adj" fmla="val 16670"/>
          </a:avLst>
        </a:prstGeom>
        <a:solidFill>
          <a:srgbClr val="00838B"/>
        </a:solidFill>
        <a:ln w="15875" cap="flat" cmpd="sng" algn="ctr">
          <a:solidFill>
            <a:srgbClr val="00838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June 16- August 3, 2023</a:t>
          </a:r>
        </a:p>
      </dsp:txBody>
      <dsp:txXfrm>
        <a:off x="1681676" y="1304772"/>
        <a:ext cx="1391218" cy="943184"/>
      </dsp:txXfrm>
    </dsp:sp>
    <dsp:sp modelId="{FFD5D2B6-BA30-4055-A7CA-318EDAA17094}">
      <dsp:nvSpPr>
        <dsp:cNvPr id="0" name=""/>
        <dsp:cNvSpPr/>
      </dsp:nvSpPr>
      <dsp:spPr>
        <a:xfrm>
          <a:off x="3307867" y="1364798"/>
          <a:ext cx="3719349" cy="844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a:solidFill>
                <a:srgbClr val="00838B"/>
              </a:solidFill>
            </a:rPr>
            <a:t>DAODAS provides County Alcohol and Drug prevention staff the new draft survey to review with school officials. Feedback to DAODAS by August 3</a:t>
          </a:r>
        </a:p>
      </dsp:txBody>
      <dsp:txXfrm>
        <a:off x="3307867" y="1364798"/>
        <a:ext cx="3719349" cy="844819"/>
      </dsp:txXfrm>
    </dsp:sp>
    <dsp:sp modelId="{ED2810E3-3C22-4A83-AC83-C9FFA661B975}">
      <dsp:nvSpPr>
        <dsp:cNvPr id="0" name=""/>
        <dsp:cNvSpPr/>
      </dsp:nvSpPr>
      <dsp:spPr>
        <a:xfrm rot="5400000">
          <a:off x="3494333" y="3411225"/>
          <a:ext cx="887059" cy="1009886"/>
        </a:xfrm>
        <a:prstGeom prst="bentUpArrow">
          <a:avLst>
            <a:gd name="adj1" fmla="val 32840"/>
            <a:gd name="adj2" fmla="val 25000"/>
            <a:gd name="adj3" fmla="val 35780"/>
          </a:avLst>
        </a:prstGeom>
        <a:solidFill>
          <a:srgbClr val="33CCCC"/>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02B578-64AE-4C66-83B2-162C662AE340}">
      <dsp:nvSpPr>
        <dsp:cNvPr id="0" name=""/>
        <dsp:cNvSpPr/>
      </dsp:nvSpPr>
      <dsp:spPr>
        <a:xfrm>
          <a:off x="3259316" y="2427901"/>
          <a:ext cx="1493286" cy="1045252"/>
        </a:xfrm>
        <a:prstGeom prst="roundRect">
          <a:avLst>
            <a:gd name="adj" fmla="val 16670"/>
          </a:avLst>
        </a:prstGeom>
        <a:solidFill>
          <a:srgbClr val="00838B"/>
        </a:solidFill>
        <a:ln w="15875" cap="flat" cmpd="sng" algn="ctr">
          <a:solidFill>
            <a:srgbClr val="00838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October 31, 2023</a:t>
          </a:r>
        </a:p>
      </dsp:txBody>
      <dsp:txXfrm>
        <a:off x="3310350" y="2478935"/>
        <a:ext cx="1391218" cy="943184"/>
      </dsp:txXfrm>
    </dsp:sp>
    <dsp:sp modelId="{69F71F4C-F692-4676-A90A-235FDDD1D3B9}">
      <dsp:nvSpPr>
        <dsp:cNvPr id="0" name=""/>
        <dsp:cNvSpPr/>
      </dsp:nvSpPr>
      <dsp:spPr>
        <a:xfrm>
          <a:off x="4871376" y="2516218"/>
          <a:ext cx="2803809" cy="844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a:solidFill>
                <a:srgbClr val="00838B"/>
              </a:solidFill>
            </a:rPr>
            <a:t>Wave 2: Survey recruitment at local level-confirm participation with DAODAS</a:t>
          </a:r>
        </a:p>
      </dsp:txBody>
      <dsp:txXfrm>
        <a:off x="4871376" y="2516218"/>
        <a:ext cx="2803809" cy="844819"/>
      </dsp:txXfrm>
    </dsp:sp>
    <dsp:sp modelId="{C99F7F72-AFB0-46CC-AA28-844797AA5685}">
      <dsp:nvSpPr>
        <dsp:cNvPr id="0" name=""/>
        <dsp:cNvSpPr/>
      </dsp:nvSpPr>
      <dsp:spPr>
        <a:xfrm rot="5400000">
          <a:off x="5123006" y="4585388"/>
          <a:ext cx="887059" cy="1009886"/>
        </a:xfrm>
        <a:prstGeom prst="bentUpArrow">
          <a:avLst>
            <a:gd name="adj1" fmla="val 32840"/>
            <a:gd name="adj2" fmla="val 25000"/>
            <a:gd name="adj3" fmla="val 35780"/>
          </a:avLst>
        </a:prstGeom>
        <a:solidFill>
          <a:srgbClr val="33CCCC"/>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735DB2-4363-4270-AFAD-44B3D4C100B2}">
      <dsp:nvSpPr>
        <dsp:cNvPr id="0" name=""/>
        <dsp:cNvSpPr/>
      </dsp:nvSpPr>
      <dsp:spPr>
        <a:xfrm>
          <a:off x="4887989" y="3602064"/>
          <a:ext cx="1493286" cy="1045252"/>
        </a:xfrm>
        <a:prstGeom prst="roundRect">
          <a:avLst>
            <a:gd name="adj" fmla="val 16670"/>
          </a:avLst>
        </a:prstGeom>
        <a:solidFill>
          <a:srgbClr val="00838B"/>
        </a:solidFill>
        <a:ln w="15875" cap="flat" cmpd="sng" algn="ctr">
          <a:solidFill>
            <a:srgbClr val="00838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November 17, 2023</a:t>
          </a:r>
        </a:p>
      </dsp:txBody>
      <dsp:txXfrm>
        <a:off x="4939023" y="3653098"/>
        <a:ext cx="1391218" cy="943184"/>
      </dsp:txXfrm>
    </dsp:sp>
    <dsp:sp modelId="{4FDE8928-9EB3-4D70-8F46-66CE016E5BA5}">
      <dsp:nvSpPr>
        <dsp:cNvPr id="0" name=""/>
        <dsp:cNvSpPr/>
      </dsp:nvSpPr>
      <dsp:spPr>
        <a:xfrm>
          <a:off x="6469004" y="3690381"/>
          <a:ext cx="2342977" cy="844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a:solidFill>
                <a:srgbClr val="00838B"/>
              </a:solidFill>
            </a:rPr>
            <a:t>Additional questions to be added to school-specific surveys</a:t>
          </a:r>
        </a:p>
      </dsp:txBody>
      <dsp:txXfrm>
        <a:off x="6469004" y="3690381"/>
        <a:ext cx="2342977" cy="844819"/>
      </dsp:txXfrm>
    </dsp:sp>
    <dsp:sp modelId="{35F3D4A5-345B-4C71-B8AA-D88351D75050}">
      <dsp:nvSpPr>
        <dsp:cNvPr id="0" name=""/>
        <dsp:cNvSpPr/>
      </dsp:nvSpPr>
      <dsp:spPr>
        <a:xfrm>
          <a:off x="6516663" y="4776227"/>
          <a:ext cx="1493286" cy="1045252"/>
        </a:xfrm>
        <a:prstGeom prst="roundRect">
          <a:avLst>
            <a:gd name="adj" fmla="val 16670"/>
          </a:avLst>
        </a:prstGeom>
        <a:solidFill>
          <a:srgbClr val="00838B"/>
        </a:solidFill>
        <a:ln w="15875" cap="flat" cmpd="sng" algn="ctr">
          <a:solidFill>
            <a:srgbClr val="00838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December 4-8, 2023</a:t>
          </a:r>
        </a:p>
      </dsp:txBody>
      <dsp:txXfrm>
        <a:off x="6567697" y="4827261"/>
        <a:ext cx="1391218" cy="943184"/>
      </dsp:txXfrm>
    </dsp:sp>
    <dsp:sp modelId="{836479B8-01E5-422C-96F2-24AB3F6F7585}">
      <dsp:nvSpPr>
        <dsp:cNvPr id="0" name=""/>
        <dsp:cNvSpPr/>
      </dsp:nvSpPr>
      <dsp:spPr>
        <a:xfrm>
          <a:off x="7963944" y="4875916"/>
          <a:ext cx="1178086" cy="844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a:solidFill>
                <a:srgbClr val="00838B"/>
              </a:solidFill>
            </a:rPr>
            <a:t>Initial Survey administration instructional training</a:t>
          </a:r>
        </a:p>
      </dsp:txBody>
      <dsp:txXfrm>
        <a:off x="7963944" y="4875916"/>
        <a:ext cx="1178086" cy="8448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A33FC-BE99-400C-B611-089CFB753398}">
      <dsp:nvSpPr>
        <dsp:cNvPr id="0" name=""/>
        <dsp:cNvSpPr/>
      </dsp:nvSpPr>
      <dsp:spPr>
        <a:xfrm rot="5400000">
          <a:off x="520414" y="924338"/>
          <a:ext cx="803557" cy="914822"/>
        </a:xfrm>
        <a:prstGeom prst="bentUpArrow">
          <a:avLst>
            <a:gd name="adj1" fmla="val 32840"/>
            <a:gd name="adj2" fmla="val 25000"/>
            <a:gd name="adj3" fmla="val 35780"/>
          </a:avLst>
        </a:prstGeom>
        <a:solidFill>
          <a:srgbClr val="33CCCC"/>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F4052C-0974-407E-8D7D-21B90BDA86A9}">
      <dsp:nvSpPr>
        <dsp:cNvPr id="0" name=""/>
        <dsp:cNvSpPr/>
      </dsp:nvSpPr>
      <dsp:spPr>
        <a:xfrm>
          <a:off x="307520" y="33578"/>
          <a:ext cx="1352718" cy="946858"/>
        </a:xfrm>
        <a:prstGeom prst="roundRect">
          <a:avLst>
            <a:gd name="adj" fmla="val 16670"/>
          </a:avLst>
        </a:prstGeom>
        <a:solidFill>
          <a:srgbClr val="00838B"/>
        </a:solidFill>
        <a:ln w="15875" cap="flat" cmpd="sng" algn="ctr">
          <a:solidFill>
            <a:srgbClr val="00838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January 8-12, 2024</a:t>
          </a:r>
        </a:p>
      </dsp:txBody>
      <dsp:txXfrm>
        <a:off x="353750" y="79808"/>
        <a:ext cx="1260258" cy="854398"/>
      </dsp:txXfrm>
    </dsp:sp>
    <dsp:sp modelId="{D31BDCF8-6318-43E7-8379-E8220136F5EA}">
      <dsp:nvSpPr>
        <dsp:cNvPr id="0" name=""/>
        <dsp:cNvSpPr/>
      </dsp:nvSpPr>
      <dsp:spPr>
        <a:xfrm>
          <a:off x="1677760" y="112648"/>
          <a:ext cx="2458060" cy="787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a:solidFill>
                <a:srgbClr val="00838B"/>
              </a:solidFill>
            </a:rPr>
            <a:t>Final/follow-up survey administration instructional training</a:t>
          </a:r>
        </a:p>
      </dsp:txBody>
      <dsp:txXfrm>
        <a:off x="1677760" y="112648"/>
        <a:ext cx="2458060" cy="787027"/>
      </dsp:txXfrm>
    </dsp:sp>
    <dsp:sp modelId="{2E47826D-07F9-4744-B298-8F940419E0CD}">
      <dsp:nvSpPr>
        <dsp:cNvPr id="0" name=""/>
        <dsp:cNvSpPr/>
      </dsp:nvSpPr>
      <dsp:spPr>
        <a:xfrm rot="5400000">
          <a:off x="1995775" y="1987973"/>
          <a:ext cx="803557" cy="914822"/>
        </a:xfrm>
        <a:prstGeom prst="bentUpArrow">
          <a:avLst>
            <a:gd name="adj1" fmla="val 32840"/>
            <a:gd name="adj2" fmla="val 25000"/>
            <a:gd name="adj3" fmla="val 35780"/>
          </a:avLst>
        </a:prstGeom>
        <a:solidFill>
          <a:srgbClr val="33CCCC"/>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B7FAE3-5684-452A-9C97-CBEC38E3D146}">
      <dsp:nvSpPr>
        <dsp:cNvPr id="0" name=""/>
        <dsp:cNvSpPr/>
      </dsp:nvSpPr>
      <dsp:spPr>
        <a:xfrm>
          <a:off x="1782881" y="1097213"/>
          <a:ext cx="1352718" cy="946858"/>
        </a:xfrm>
        <a:prstGeom prst="roundRect">
          <a:avLst>
            <a:gd name="adj" fmla="val 16670"/>
          </a:avLst>
        </a:prstGeom>
        <a:solidFill>
          <a:srgbClr val="00838B"/>
        </a:solidFill>
        <a:ln w="15875" cap="flat" cmpd="sng" algn="ctr">
          <a:solidFill>
            <a:srgbClr val="00838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January 12, 2024</a:t>
          </a:r>
        </a:p>
      </dsp:txBody>
      <dsp:txXfrm>
        <a:off x="1829111" y="1143443"/>
        <a:ext cx="1260258" cy="854398"/>
      </dsp:txXfrm>
    </dsp:sp>
    <dsp:sp modelId="{FFD5D2B6-BA30-4055-A7CA-318EDAA17094}">
      <dsp:nvSpPr>
        <dsp:cNvPr id="0" name=""/>
        <dsp:cNvSpPr/>
      </dsp:nvSpPr>
      <dsp:spPr>
        <a:xfrm>
          <a:off x="3302222" y="1197818"/>
          <a:ext cx="3369232" cy="765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a:solidFill>
                <a:srgbClr val="00838B"/>
              </a:solidFill>
            </a:rPr>
            <a:t>All survey administration instructions e-mailed to named contact in each county.</a:t>
          </a:r>
        </a:p>
      </dsp:txBody>
      <dsp:txXfrm>
        <a:off x="3302222" y="1197818"/>
        <a:ext cx="3369232" cy="765293"/>
      </dsp:txXfrm>
    </dsp:sp>
    <dsp:sp modelId="{ED2810E3-3C22-4A83-AC83-C9FFA661B975}">
      <dsp:nvSpPr>
        <dsp:cNvPr id="0" name=""/>
        <dsp:cNvSpPr/>
      </dsp:nvSpPr>
      <dsp:spPr>
        <a:xfrm rot="5400000">
          <a:off x="3471135" y="3051608"/>
          <a:ext cx="803557" cy="914822"/>
        </a:xfrm>
        <a:prstGeom prst="bentUpArrow">
          <a:avLst>
            <a:gd name="adj1" fmla="val 32840"/>
            <a:gd name="adj2" fmla="val 25000"/>
            <a:gd name="adj3" fmla="val 35780"/>
          </a:avLst>
        </a:prstGeom>
        <a:solidFill>
          <a:srgbClr val="33CCCC"/>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02B578-64AE-4C66-83B2-162C662AE340}">
      <dsp:nvSpPr>
        <dsp:cNvPr id="0" name=""/>
        <dsp:cNvSpPr/>
      </dsp:nvSpPr>
      <dsp:spPr>
        <a:xfrm>
          <a:off x="3258241" y="2160848"/>
          <a:ext cx="1352718" cy="946858"/>
        </a:xfrm>
        <a:prstGeom prst="roundRect">
          <a:avLst>
            <a:gd name="adj" fmla="val 16670"/>
          </a:avLst>
        </a:prstGeom>
        <a:solidFill>
          <a:srgbClr val="00838B"/>
        </a:solidFill>
        <a:ln w="15875" cap="flat" cmpd="sng" algn="ctr">
          <a:solidFill>
            <a:srgbClr val="00838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January 22-March 15, 2024</a:t>
          </a:r>
        </a:p>
      </dsp:txBody>
      <dsp:txXfrm>
        <a:off x="3304471" y="2207078"/>
        <a:ext cx="1260258" cy="854398"/>
      </dsp:txXfrm>
    </dsp:sp>
    <dsp:sp modelId="{69F71F4C-F692-4676-A90A-235FDDD1D3B9}">
      <dsp:nvSpPr>
        <dsp:cNvPr id="0" name=""/>
        <dsp:cNvSpPr/>
      </dsp:nvSpPr>
      <dsp:spPr>
        <a:xfrm>
          <a:off x="4718552" y="2240852"/>
          <a:ext cx="2539876" cy="765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a:solidFill>
                <a:srgbClr val="00838B"/>
              </a:solidFill>
            </a:rPr>
            <a:t>Survey administered to students</a:t>
          </a:r>
          <a:r>
            <a:rPr lang="en-US" sz="1200" kern="1200" dirty="0"/>
            <a:t>.</a:t>
          </a:r>
          <a:endParaRPr lang="en-US" sz="1200" b="1" kern="1200" dirty="0">
            <a:solidFill>
              <a:srgbClr val="00838B"/>
            </a:solidFill>
          </a:endParaRPr>
        </a:p>
      </dsp:txBody>
      <dsp:txXfrm>
        <a:off x="4718552" y="2240852"/>
        <a:ext cx="2539876" cy="765293"/>
      </dsp:txXfrm>
    </dsp:sp>
    <dsp:sp modelId="{C99F7F72-AFB0-46CC-AA28-844797AA5685}">
      <dsp:nvSpPr>
        <dsp:cNvPr id="0" name=""/>
        <dsp:cNvSpPr/>
      </dsp:nvSpPr>
      <dsp:spPr>
        <a:xfrm rot="5400000">
          <a:off x="4946496" y="4115243"/>
          <a:ext cx="803557" cy="914822"/>
        </a:xfrm>
        <a:prstGeom prst="bentUpArrow">
          <a:avLst>
            <a:gd name="adj1" fmla="val 32840"/>
            <a:gd name="adj2" fmla="val 25000"/>
            <a:gd name="adj3" fmla="val 35780"/>
          </a:avLst>
        </a:prstGeom>
        <a:solidFill>
          <a:srgbClr val="33CCCC"/>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735DB2-4363-4270-AFAD-44B3D4C100B2}">
      <dsp:nvSpPr>
        <dsp:cNvPr id="0" name=""/>
        <dsp:cNvSpPr/>
      </dsp:nvSpPr>
      <dsp:spPr>
        <a:xfrm>
          <a:off x="4733602" y="3224483"/>
          <a:ext cx="1352718" cy="946858"/>
        </a:xfrm>
        <a:prstGeom prst="roundRect">
          <a:avLst>
            <a:gd name="adj" fmla="val 16670"/>
          </a:avLst>
        </a:prstGeom>
        <a:solidFill>
          <a:srgbClr val="00838B"/>
        </a:solidFill>
        <a:ln w="15875" cap="flat" cmpd="sng" algn="ctr">
          <a:solidFill>
            <a:srgbClr val="00838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April-May 2024</a:t>
          </a:r>
        </a:p>
      </dsp:txBody>
      <dsp:txXfrm>
        <a:off x="4779832" y="3270713"/>
        <a:ext cx="1260258" cy="854398"/>
      </dsp:txXfrm>
    </dsp:sp>
    <dsp:sp modelId="{4FDE8928-9EB3-4D70-8F46-66CE016E5BA5}">
      <dsp:nvSpPr>
        <dsp:cNvPr id="0" name=""/>
        <dsp:cNvSpPr/>
      </dsp:nvSpPr>
      <dsp:spPr>
        <a:xfrm>
          <a:off x="6165789" y="3304487"/>
          <a:ext cx="2122424" cy="765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a:solidFill>
                <a:srgbClr val="00838B"/>
              </a:solidFill>
            </a:rPr>
            <a:t>Quality Control and analytic period</a:t>
          </a:r>
        </a:p>
      </dsp:txBody>
      <dsp:txXfrm>
        <a:off x="6165789" y="3304487"/>
        <a:ext cx="2122424" cy="765293"/>
      </dsp:txXfrm>
    </dsp:sp>
    <dsp:sp modelId="{35F3D4A5-345B-4C71-B8AA-D88351D75050}">
      <dsp:nvSpPr>
        <dsp:cNvPr id="0" name=""/>
        <dsp:cNvSpPr/>
      </dsp:nvSpPr>
      <dsp:spPr>
        <a:xfrm>
          <a:off x="6208962" y="4604846"/>
          <a:ext cx="1352718" cy="946858"/>
        </a:xfrm>
        <a:prstGeom prst="roundRect">
          <a:avLst>
            <a:gd name="adj" fmla="val 16670"/>
          </a:avLst>
        </a:prstGeom>
        <a:solidFill>
          <a:srgbClr val="00838B"/>
        </a:solidFill>
        <a:ln w="15875" cap="flat" cmpd="sng" algn="ctr">
          <a:solidFill>
            <a:srgbClr val="00838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May 2, 2024</a:t>
          </a:r>
        </a:p>
      </dsp:txBody>
      <dsp:txXfrm>
        <a:off x="6255192" y="4651076"/>
        <a:ext cx="1260258" cy="854398"/>
      </dsp:txXfrm>
    </dsp:sp>
    <dsp:sp modelId="{836479B8-01E5-422C-96F2-24AB3F6F7585}">
      <dsp:nvSpPr>
        <dsp:cNvPr id="0" name=""/>
        <dsp:cNvSpPr/>
      </dsp:nvSpPr>
      <dsp:spPr>
        <a:xfrm>
          <a:off x="7578238" y="4265258"/>
          <a:ext cx="1565758" cy="1579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a:solidFill>
                <a:srgbClr val="00838B"/>
              </a:solidFill>
            </a:rPr>
            <a:t>Highlights from State report provided at May Prevention Quarterly Meeting</a:t>
          </a:r>
        </a:p>
      </dsp:txBody>
      <dsp:txXfrm>
        <a:off x="7578238" y="4265258"/>
        <a:ext cx="1565758" cy="1579358"/>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A0BA778-1992-468D-8754-F996B226CC24}" type="datetimeFigureOut">
              <a:rPr lang="en-US" smtClean="0"/>
              <a:t>8/3/2023</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838802D-3382-4DDA-8099-73A1E42A06A0}" type="slidenum">
              <a:rPr lang="en-US" smtClean="0"/>
              <a:t>‹#›</a:t>
            </a:fld>
            <a:endParaRPr lang="en-US" dirty="0"/>
          </a:p>
        </p:txBody>
      </p:sp>
    </p:spTree>
    <p:extLst>
      <p:ext uri="{BB962C8B-B14F-4D97-AF65-F5344CB8AC3E}">
        <p14:creationId xmlns:p14="http://schemas.microsoft.com/office/powerpoint/2010/main" val="1107637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EE194CB-0B2D-47E2-81FD-4E16A770C2B5}" type="datetimeFigureOut">
              <a:rPr lang="en-US" smtClean="0"/>
              <a:t>8/3/2023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0FB1307-1F50-4DB0-9CD2-C9A18C8ACC11}" type="slidenum">
              <a:rPr lang="en-US" smtClean="0"/>
              <a:t>‹#›</a:t>
            </a:fld>
            <a:endParaRPr lang="en-US" dirty="0"/>
          </a:p>
        </p:txBody>
      </p:sp>
    </p:spTree>
    <p:extLst>
      <p:ext uri="{BB962C8B-B14F-4D97-AF65-F5344CB8AC3E}">
        <p14:creationId xmlns:p14="http://schemas.microsoft.com/office/powerpoint/2010/main" val="4124869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Custom DAODAS color codes</a:t>
            </a:r>
            <a:r>
              <a:rPr lang="en-US" b="1" baseline="0" dirty="0"/>
              <a:t> is : Red-0 </a:t>
            </a:r>
          </a:p>
          <a:p>
            <a:r>
              <a:rPr lang="en-US" b="1" baseline="0" dirty="0"/>
              <a:t>		      Green-131 </a:t>
            </a:r>
          </a:p>
          <a:p>
            <a:r>
              <a:rPr lang="en-US" b="1" baseline="0" dirty="0"/>
              <a:t>		      Blue-139</a:t>
            </a:r>
            <a:endParaRPr lang="en-US" b="1" dirty="0"/>
          </a:p>
          <a:p>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1</a:t>
            </a:fld>
            <a:endParaRPr lang="en-US" dirty="0"/>
          </a:p>
        </p:txBody>
      </p:sp>
    </p:spTree>
    <p:extLst>
      <p:ext uri="{BB962C8B-B14F-4D97-AF65-F5344CB8AC3E}">
        <p14:creationId xmlns:p14="http://schemas.microsoft.com/office/powerpoint/2010/main" val="2097699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FB1307-1F50-4DB0-9CD2-C9A18C8ACC11}" type="slidenum">
              <a:rPr lang="en-US" smtClean="0"/>
              <a:pPr/>
              <a:t>33</a:t>
            </a:fld>
            <a:endParaRPr lang="en-US" dirty="0"/>
          </a:p>
        </p:txBody>
      </p:sp>
    </p:spTree>
    <p:extLst>
      <p:ext uri="{BB962C8B-B14F-4D97-AF65-F5344CB8AC3E}">
        <p14:creationId xmlns:p14="http://schemas.microsoft.com/office/powerpoint/2010/main" val="411152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 Slide</a:t>
            </a:r>
          </a:p>
        </p:txBody>
      </p:sp>
      <p:sp>
        <p:nvSpPr>
          <p:cNvPr id="4" name="Slide Number Placeholder 3"/>
          <p:cNvSpPr>
            <a:spLocks noGrp="1"/>
          </p:cNvSpPr>
          <p:nvPr>
            <p:ph type="sldNum" sz="quarter" idx="10"/>
          </p:nvPr>
        </p:nvSpPr>
        <p:spPr/>
        <p:txBody>
          <a:bodyPr/>
          <a:lstStyle/>
          <a:p>
            <a:fld id="{60FB1307-1F50-4DB0-9CD2-C9A18C8ACC11}" type="slidenum">
              <a:rPr lang="en-US" smtClean="0"/>
              <a:t>58</a:t>
            </a:fld>
            <a:endParaRPr lang="en-US" dirty="0"/>
          </a:p>
        </p:txBody>
      </p:sp>
    </p:spTree>
    <p:extLst>
      <p:ext uri="{BB962C8B-B14F-4D97-AF65-F5344CB8AC3E}">
        <p14:creationId xmlns:p14="http://schemas.microsoft.com/office/powerpoint/2010/main" val="28108730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AODAS Slide With Header">
    <p:spTree>
      <p:nvGrpSpPr>
        <p:cNvPr id="1" name=""/>
        <p:cNvGrpSpPr/>
        <p:nvPr/>
      </p:nvGrpSpPr>
      <p:grpSpPr>
        <a:xfrm>
          <a:off x="0" y="0"/>
          <a:ext cx="0" cy="0"/>
          <a:chOff x="0" y="0"/>
          <a:chExt cx="0" cy="0"/>
        </a:xfrm>
      </p:grpSpPr>
      <p:grpSp>
        <p:nvGrpSpPr>
          <p:cNvPr id="20" name="Group 19"/>
          <p:cNvGrpSpPr/>
          <p:nvPr userDrawn="1"/>
        </p:nvGrpSpPr>
        <p:grpSpPr>
          <a:xfrm>
            <a:off x="304801" y="148159"/>
            <a:ext cx="11366339" cy="688237"/>
            <a:chOff x="304801" y="148159"/>
            <a:chExt cx="11366339" cy="688237"/>
          </a:xfrm>
        </p:grpSpPr>
        <p:sp>
          <p:nvSpPr>
            <p:cNvPr id="14" name="Title 1"/>
            <p:cNvSpPr txBox="1">
              <a:spLocks/>
            </p:cNvSpPr>
            <p:nvPr/>
          </p:nvSpPr>
          <p:spPr>
            <a:xfrm>
              <a:off x="2336800" y="256800"/>
              <a:ext cx="933434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00838B"/>
                  </a:solidFill>
                </a:rPr>
                <a:t>South Carolina Department of Alcohol and Other Drug Abuse Services</a:t>
              </a:r>
            </a:p>
          </p:txBody>
        </p:sp>
        <p:cxnSp>
          <p:nvCxnSpPr>
            <p:cNvPr id="15" name="Straight Connector 14"/>
            <p:cNvCxnSpPr/>
            <p:nvPr/>
          </p:nvCxnSpPr>
          <p:spPr>
            <a:xfrm>
              <a:off x="304801" y="676148"/>
              <a:ext cx="11338560" cy="34288"/>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p:cNvPicPr>
            <p:nvPr/>
          </p:nvPicPr>
          <p:blipFill rotWithShape="1">
            <a:blip r:embed="rId2"/>
            <a:srcRect l="1093" t="2107" r="1046" b="21019"/>
            <a:stretch/>
          </p:blipFill>
          <p:spPr>
            <a:xfrm>
              <a:off x="304804" y="148159"/>
              <a:ext cx="1913694" cy="495300"/>
            </a:xfrm>
            <a:prstGeom prst="rect">
              <a:avLst/>
            </a:prstGeom>
          </p:spPr>
        </p:pic>
      </p:grpSp>
      <p:sp>
        <p:nvSpPr>
          <p:cNvPr id="21" name="Rectangle 20"/>
          <p:cNvSpPr/>
          <p:nvPr userDrawn="1"/>
        </p:nvSpPr>
        <p:spPr>
          <a:xfrm>
            <a:off x="2"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Date Placeholder 3"/>
          <p:cNvSpPr>
            <a:spLocks noGrp="1"/>
          </p:cNvSpPr>
          <p:nvPr>
            <p:ph type="dt" sz="half" idx="2"/>
          </p:nvPr>
        </p:nvSpPr>
        <p:spPr>
          <a:xfrm>
            <a:off x="640080" y="6459789"/>
            <a:ext cx="2472271" cy="365125"/>
          </a:xfrm>
          <a:prstGeom prst="rect">
            <a:avLst/>
          </a:prstGeom>
        </p:spPr>
        <p:txBody>
          <a:bodyPr vert="horz" lIns="91440" tIns="45720" rIns="91440" bIns="45720" rtlCol="0" anchor="ctr"/>
          <a:lstStyle>
            <a:lvl1pPr algn="l">
              <a:defRPr sz="900">
                <a:solidFill>
                  <a:srgbClr val="FFFFFF"/>
                </a:solidFill>
              </a:defRPr>
            </a:lvl1pPr>
          </a:lstStyle>
          <a:p>
            <a:fld id="{65F3D7D0-E308-4D29-88F4-FBB9D65DC599}" type="datetime1">
              <a:rPr lang="en-US" smtClean="0"/>
              <a:t>8/3/2023</a:t>
            </a:fld>
            <a:endParaRPr lang="en-US" dirty="0"/>
          </a:p>
        </p:txBody>
      </p:sp>
      <p:sp>
        <p:nvSpPr>
          <p:cNvPr id="23" name="Slide Number Placeholder 5"/>
          <p:cNvSpPr>
            <a:spLocks noGrp="1"/>
          </p:cNvSpPr>
          <p:nvPr>
            <p:ph type="sldNum" sz="quarter" idx="4"/>
          </p:nvPr>
        </p:nvSpPr>
        <p:spPr>
          <a:xfrm>
            <a:off x="10287000" y="6459789"/>
            <a:ext cx="1312025"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dirty="0"/>
          </a:p>
        </p:txBody>
      </p:sp>
    </p:spTree>
    <p:extLst>
      <p:ext uri="{BB962C8B-B14F-4D97-AF65-F5344CB8AC3E}">
        <p14:creationId xmlns:p14="http://schemas.microsoft.com/office/powerpoint/2010/main" val="783708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AODAS Slide With Header2">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9" y="1845734"/>
            <a:ext cx="10058401" cy="40233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8" name="Group 17"/>
          <p:cNvGrpSpPr/>
          <p:nvPr userDrawn="1"/>
        </p:nvGrpSpPr>
        <p:grpSpPr>
          <a:xfrm>
            <a:off x="304801" y="148159"/>
            <a:ext cx="11366339" cy="688237"/>
            <a:chOff x="304801" y="148159"/>
            <a:chExt cx="11366339" cy="688237"/>
          </a:xfrm>
        </p:grpSpPr>
        <p:sp>
          <p:nvSpPr>
            <p:cNvPr id="19" name="Title 1"/>
            <p:cNvSpPr txBox="1">
              <a:spLocks/>
            </p:cNvSpPr>
            <p:nvPr/>
          </p:nvSpPr>
          <p:spPr>
            <a:xfrm>
              <a:off x="2336800" y="256800"/>
              <a:ext cx="933434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00838B"/>
                  </a:solidFill>
                </a:rPr>
                <a:t>South Carolina Department of Alcohol and Other Drug Abuse Services</a:t>
              </a:r>
            </a:p>
          </p:txBody>
        </p:sp>
        <p:cxnSp>
          <p:nvCxnSpPr>
            <p:cNvPr id="20" name="Straight Connector 19"/>
            <p:cNvCxnSpPr/>
            <p:nvPr/>
          </p:nvCxnSpPr>
          <p:spPr>
            <a:xfrm>
              <a:off x="304801" y="676148"/>
              <a:ext cx="11338560" cy="34288"/>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p:cNvPicPr>
            <p:nvPr/>
          </p:nvPicPr>
          <p:blipFill rotWithShape="1">
            <a:blip r:embed="rId2"/>
            <a:srcRect l="1093" t="2107" r="1046" b="21019"/>
            <a:stretch/>
          </p:blipFill>
          <p:spPr>
            <a:xfrm>
              <a:off x="304804" y="148159"/>
              <a:ext cx="1913694" cy="495300"/>
            </a:xfrm>
            <a:prstGeom prst="rect">
              <a:avLst/>
            </a:prstGeom>
          </p:spPr>
        </p:pic>
      </p:grpSp>
      <p:sp>
        <p:nvSpPr>
          <p:cNvPr id="22" name="Rectangle 21"/>
          <p:cNvSpPr/>
          <p:nvPr userDrawn="1"/>
        </p:nvSpPr>
        <p:spPr>
          <a:xfrm>
            <a:off x="2"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Date Placeholder 3"/>
          <p:cNvSpPr>
            <a:spLocks noGrp="1"/>
          </p:cNvSpPr>
          <p:nvPr>
            <p:ph type="dt" sz="half" idx="2"/>
          </p:nvPr>
        </p:nvSpPr>
        <p:spPr>
          <a:xfrm>
            <a:off x="640080" y="6459789"/>
            <a:ext cx="2472271" cy="365125"/>
          </a:xfrm>
          <a:prstGeom prst="rect">
            <a:avLst/>
          </a:prstGeom>
        </p:spPr>
        <p:txBody>
          <a:bodyPr vert="horz" lIns="91440" tIns="45720" rIns="91440" bIns="45720" rtlCol="0" anchor="ctr"/>
          <a:lstStyle>
            <a:lvl1pPr algn="l">
              <a:defRPr sz="900">
                <a:solidFill>
                  <a:srgbClr val="FFFFFF"/>
                </a:solidFill>
              </a:defRPr>
            </a:lvl1pPr>
          </a:lstStyle>
          <a:p>
            <a:fld id="{63CB888A-206F-45AF-950E-B021DFB8B450}" type="datetime1">
              <a:rPr lang="en-US" smtClean="0"/>
              <a:t>8/3/2023</a:t>
            </a:fld>
            <a:endParaRPr lang="en-US" dirty="0"/>
          </a:p>
        </p:txBody>
      </p:sp>
      <p:sp>
        <p:nvSpPr>
          <p:cNvPr id="24" name="Slide Number Placeholder 5"/>
          <p:cNvSpPr>
            <a:spLocks noGrp="1"/>
          </p:cNvSpPr>
          <p:nvPr>
            <p:ph type="sldNum" sz="quarter" idx="4"/>
          </p:nvPr>
        </p:nvSpPr>
        <p:spPr>
          <a:xfrm>
            <a:off x="10287000" y="6459789"/>
            <a:ext cx="1312025"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dirty="0"/>
          </a:p>
        </p:txBody>
      </p:sp>
    </p:spTree>
    <p:extLst>
      <p:ext uri="{BB962C8B-B14F-4D97-AF65-F5344CB8AC3E}">
        <p14:creationId xmlns:p14="http://schemas.microsoft.com/office/powerpoint/2010/main" val="127748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AODAS Slide With Header No Footer">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9" y="1845734"/>
            <a:ext cx="10058401" cy="40233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6" name="Group 15"/>
          <p:cNvGrpSpPr/>
          <p:nvPr userDrawn="1"/>
        </p:nvGrpSpPr>
        <p:grpSpPr>
          <a:xfrm>
            <a:off x="304801" y="148159"/>
            <a:ext cx="11366339" cy="688237"/>
            <a:chOff x="304801" y="148159"/>
            <a:chExt cx="11366339" cy="688237"/>
          </a:xfrm>
        </p:grpSpPr>
        <p:sp>
          <p:nvSpPr>
            <p:cNvPr id="17" name="Title 1"/>
            <p:cNvSpPr txBox="1">
              <a:spLocks/>
            </p:cNvSpPr>
            <p:nvPr/>
          </p:nvSpPr>
          <p:spPr>
            <a:xfrm>
              <a:off x="2336800" y="256800"/>
              <a:ext cx="933434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00838B"/>
                  </a:solidFill>
                </a:rPr>
                <a:t>South Carolina Department of Alcohol and Other Drug Abuse Services</a:t>
              </a:r>
            </a:p>
          </p:txBody>
        </p:sp>
        <p:cxnSp>
          <p:nvCxnSpPr>
            <p:cNvPr id="18" name="Straight Connector 17"/>
            <p:cNvCxnSpPr/>
            <p:nvPr/>
          </p:nvCxnSpPr>
          <p:spPr>
            <a:xfrm>
              <a:off x="304801" y="676148"/>
              <a:ext cx="11338560" cy="34288"/>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p:cNvPicPr>
            <p:nvPr/>
          </p:nvPicPr>
          <p:blipFill rotWithShape="1">
            <a:blip r:embed="rId2"/>
            <a:srcRect l="1093" t="2107" r="1046" b="21019"/>
            <a:stretch/>
          </p:blipFill>
          <p:spPr>
            <a:xfrm>
              <a:off x="304804" y="148159"/>
              <a:ext cx="1913694" cy="495300"/>
            </a:xfrm>
            <a:prstGeom prst="rect">
              <a:avLst/>
            </a:prstGeom>
          </p:spPr>
        </p:pic>
      </p:grpSp>
      <p:sp>
        <p:nvSpPr>
          <p:cNvPr id="21" name="Date Placeholder 3"/>
          <p:cNvSpPr>
            <a:spLocks noGrp="1"/>
          </p:cNvSpPr>
          <p:nvPr>
            <p:ph type="dt" sz="half" idx="2"/>
          </p:nvPr>
        </p:nvSpPr>
        <p:spPr>
          <a:xfrm>
            <a:off x="640080" y="6459789"/>
            <a:ext cx="2472271" cy="365125"/>
          </a:xfrm>
          <a:prstGeom prst="rect">
            <a:avLst/>
          </a:prstGeom>
        </p:spPr>
        <p:txBody>
          <a:bodyPr vert="horz" lIns="91440" tIns="45720" rIns="91440" bIns="45720" rtlCol="0" anchor="ctr"/>
          <a:lstStyle>
            <a:lvl1pPr algn="l">
              <a:defRPr sz="900">
                <a:solidFill>
                  <a:srgbClr val="FFFFFF"/>
                </a:solidFill>
              </a:defRPr>
            </a:lvl1pPr>
          </a:lstStyle>
          <a:p>
            <a:fld id="{D32C9CBE-BB3D-4D4A-BBA2-C9CC33C12E4A}" type="datetime1">
              <a:rPr lang="en-US" smtClean="0"/>
              <a:t>8/3/2023</a:t>
            </a:fld>
            <a:endParaRPr lang="en-US" dirty="0"/>
          </a:p>
        </p:txBody>
      </p:sp>
      <p:sp>
        <p:nvSpPr>
          <p:cNvPr id="22" name="Slide Number Placeholder 5"/>
          <p:cNvSpPr>
            <a:spLocks noGrp="1"/>
          </p:cNvSpPr>
          <p:nvPr>
            <p:ph type="sldNum" sz="quarter" idx="4"/>
          </p:nvPr>
        </p:nvSpPr>
        <p:spPr>
          <a:xfrm>
            <a:off x="10287000" y="6459789"/>
            <a:ext cx="1312025"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dirty="0"/>
          </a:p>
        </p:txBody>
      </p:sp>
    </p:spTree>
    <p:extLst>
      <p:ext uri="{BB962C8B-B14F-4D97-AF65-F5344CB8AC3E}">
        <p14:creationId xmlns:p14="http://schemas.microsoft.com/office/powerpoint/2010/main" val="1347785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ODAS Master No Header">
    <p:spTree>
      <p:nvGrpSpPr>
        <p:cNvPr id="1" name=""/>
        <p:cNvGrpSpPr/>
        <p:nvPr/>
      </p:nvGrpSpPr>
      <p:grpSpPr>
        <a:xfrm>
          <a:off x="0" y="0"/>
          <a:ext cx="0" cy="0"/>
          <a:chOff x="0" y="0"/>
          <a:chExt cx="0" cy="0"/>
        </a:xfrm>
      </p:grpSpPr>
      <p:sp>
        <p:nvSpPr>
          <p:cNvPr id="9" name="Rectangle 8"/>
          <p:cNvSpPr/>
          <p:nvPr userDrawn="1"/>
        </p:nvSpPr>
        <p:spPr>
          <a:xfrm>
            <a:off x="2"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Date Placeholder 3"/>
          <p:cNvSpPr>
            <a:spLocks noGrp="1"/>
          </p:cNvSpPr>
          <p:nvPr>
            <p:ph type="dt" sz="half" idx="2"/>
          </p:nvPr>
        </p:nvSpPr>
        <p:spPr>
          <a:xfrm>
            <a:off x="640080" y="6459789"/>
            <a:ext cx="2472271" cy="365125"/>
          </a:xfrm>
          <a:prstGeom prst="rect">
            <a:avLst/>
          </a:prstGeom>
        </p:spPr>
        <p:txBody>
          <a:bodyPr vert="horz" lIns="91440" tIns="45720" rIns="91440" bIns="45720" rtlCol="0" anchor="ctr"/>
          <a:lstStyle>
            <a:lvl1pPr algn="l">
              <a:defRPr sz="900">
                <a:solidFill>
                  <a:srgbClr val="FFFFFF"/>
                </a:solidFill>
              </a:defRPr>
            </a:lvl1pPr>
          </a:lstStyle>
          <a:p>
            <a:fld id="{ED02A1B5-AED9-4ED2-876C-3A6D7FD53219}" type="datetime1">
              <a:rPr lang="en-US" smtClean="0"/>
              <a:t>8/3/2023</a:t>
            </a:fld>
            <a:endParaRPr lang="en-US" dirty="0"/>
          </a:p>
        </p:txBody>
      </p:sp>
      <p:sp>
        <p:nvSpPr>
          <p:cNvPr id="11" name="Slide Number Placeholder 5"/>
          <p:cNvSpPr>
            <a:spLocks noGrp="1"/>
          </p:cNvSpPr>
          <p:nvPr>
            <p:ph type="sldNum" sz="quarter" idx="4"/>
          </p:nvPr>
        </p:nvSpPr>
        <p:spPr>
          <a:xfrm>
            <a:off x="10287000" y="6459789"/>
            <a:ext cx="1312025"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dirty="0"/>
          </a:p>
        </p:txBody>
      </p:sp>
    </p:spTree>
    <p:extLst>
      <p:ext uri="{BB962C8B-B14F-4D97-AF65-F5344CB8AC3E}">
        <p14:creationId xmlns:p14="http://schemas.microsoft.com/office/powerpoint/2010/main" val="4181976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Thursday, August 3, 2023</a:t>
            </a:fld>
            <a:endParaRPr lang="en-US" dirty="0"/>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1013968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Thursday, August 3, 2023</a:t>
            </a:fld>
            <a:endParaRPr lang="en-US" dirty="0"/>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7377768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92790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8" r:id="rId3"/>
    <p:sldLayoutId id="2147483687" r:id="rId4"/>
    <p:sldLayoutId id="2147483689" r:id="rId5"/>
    <p:sldLayoutId id="2147483690" r:id="rId6"/>
  </p:sldLayoutIdLst>
  <p:hf sldNum="0" hdr="0" ft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mailto:prevention@daodas.sc.gov"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hyperlink" Target="mailto:prevention@daodas.sc.gov"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hyperlink" Target="mailto:prevention@daodas.sc.gov"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jpe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Ezawacki@daodas.sc.gov" TargetMode="External"/><Relationship Id="rId2" Type="http://schemas.openxmlformats.org/officeDocument/2006/relationships/hyperlink" Target="mailto:mnienhius@daodas.sc.gov" TargetMode="Externa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hyperlink" Target="https://ncweb.pire.org/scdocuments/"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hyperlink" Target="mailto:daodas.stepprogram@daodas.sc.gov"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hyperlink" Target="https://www.daodas.sc.gov/services/prevention/merchant-initiatives/"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s://www.dea.gov/onepill" TargetMode="External"/><Relationship Id="rId2" Type="http://schemas.openxmlformats.org/officeDocument/2006/relationships/hyperlink" Target="https://facingfentanylnow.org/" TargetMode="Externa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overdoseday.com/" TargetMode="Externa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healtheknowledge.org/course/index.php?categoryid=89" TargetMode="External"/><Relationship Id="rId2" Type="http://schemas.openxmlformats.org/officeDocument/2006/relationships/hyperlink" Target="https://healtheknowledge.org/" TargetMode="Externa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hyperlink" Target="https://store.samhsa.gov/product/Prevention-Core-Competencies/PEP20-03-08-001" TargetMode="Externa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hyperlink" Target="https://www.daodas.sc.gov/education/upcoming-training" TargetMode="Externa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http://npnconference.org/" TargetMode="External"/><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hyperlink" Target="https://www.nllea.org/home"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emergingdrugtrends.com/about" TargetMode="Externa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mailto:mnienhius@daodas.sc.gov" TargetMode="External"/><Relationship Id="rId2" Type="http://schemas.openxmlformats.org/officeDocument/2006/relationships/hyperlink" Target="mailto:speterson@daodas.sc.gov"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3005C2EC-2CCF-4280-9D09-F8564F257F25}" type="datetime1">
              <a:rPr lang="en-US" smtClean="0"/>
              <a:t>8/3/2023</a:t>
            </a:fld>
            <a:endParaRPr lang="en-US" dirty="0"/>
          </a:p>
        </p:txBody>
      </p:sp>
      <p:sp>
        <p:nvSpPr>
          <p:cNvPr id="4" name="Title 1"/>
          <p:cNvSpPr txBox="1">
            <a:spLocks/>
          </p:cNvSpPr>
          <p:nvPr/>
        </p:nvSpPr>
        <p:spPr>
          <a:xfrm>
            <a:off x="609600" y="3213100"/>
            <a:ext cx="10989426" cy="1312863"/>
          </a:xfrm>
          <a:prstGeom prst="rect">
            <a:avLst/>
          </a:prstGeom>
        </p:spPr>
        <p:txBody>
          <a:bodyPr anchor="ctr" anchorCtr="1">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000" b="1" dirty="0">
                <a:solidFill>
                  <a:srgbClr val="00838B"/>
                </a:solidFill>
              </a:rPr>
              <a:t>Updates</a:t>
            </a:r>
          </a:p>
        </p:txBody>
      </p:sp>
      <p:sp>
        <p:nvSpPr>
          <p:cNvPr id="5" name="Subtitle 2"/>
          <p:cNvSpPr txBox="1">
            <a:spLocks/>
          </p:cNvSpPr>
          <p:nvPr/>
        </p:nvSpPr>
        <p:spPr>
          <a:xfrm>
            <a:off x="609600" y="5151863"/>
            <a:ext cx="10972800" cy="1483112"/>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200" b="1" dirty="0">
                <a:solidFill>
                  <a:schemeClr val="tx2">
                    <a:lumMod val="50000"/>
                  </a:schemeClr>
                </a:solidFill>
              </a:rPr>
              <a:t>Michelle Nienhius, MPH</a:t>
            </a:r>
          </a:p>
          <a:p>
            <a:pPr algn="ctr"/>
            <a:r>
              <a:rPr lang="en-US" sz="2200" b="1" dirty="0">
                <a:solidFill>
                  <a:schemeClr val="tx2">
                    <a:lumMod val="50000"/>
                  </a:schemeClr>
                </a:solidFill>
              </a:rPr>
              <a:t>Manager, Division of Prevention and Intervention Services</a:t>
            </a:r>
          </a:p>
          <a:p>
            <a:pPr algn="ctr"/>
            <a:r>
              <a:rPr lang="en-US" sz="2200" b="1" dirty="0">
                <a:solidFill>
                  <a:schemeClr val="tx2">
                    <a:lumMod val="50000"/>
                  </a:schemeClr>
                </a:solidFill>
              </a:rPr>
              <a:t>August 3, 2023</a:t>
            </a:r>
          </a:p>
        </p:txBody>
      </p:sp>
      <p:cxnSp>
        <p:nvCxnSpPr>
          <p:cNvPr id="6" name="Straight Connector 5"/>
          <p:cNvCxnSpPr/>
          <p:nvPr/>
        </p:nvCxnSpPr>
        <p:spPr>
          <a:xfrm>
            <a:off x="609600" y="3060700"/>
            <a:ext cx="10972800" cy="17248"/>
          </a:xfrm>
          <a:prstGeom prst="line">
            <a:avLst/>
          </a:prstGeom>
          <a:ln w="12700">
            <a:solidFill>
              <a:srgbClr val="00838B"/>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09600" y="4627856"/>
            <a:ext cx="10972800" cy="0"/>
          </a:xfrm>
          <a:prstGeom prst="line">
            <a:avLst/>
          </a:prstGeom>
          <a:ln w="12700">
            <a:solidFill>
              <a:srgbClr val="00838B"/>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3308182" y="1024394"/>
            <a:ext cx="5575636" cy="1841338"/>
          </a:xfrm>
          <a:prstGeom prst="rect">
            <a:avLst/>
          </a:prstGeom>
        </p:spPr>
      </p:pic>
    </p:spTree>
    <p:extLst>
      <p:ext uri="{BB962C8B-B14F-4D97-AF65-F5344CB8AC3E}">
        <p14:creationId xmlns:p14="http://schemas.microsoft.com/office/powerpoint/2010/main" val="243875725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C8BE79-9B15-490E-9F33-E7BB9F2C2A22}"/>
              </a:ext>
            </a:extLst>
          </p:cNvPr>
          <p:cNvSpPr>
            <a:spLocks noGrp="1"/>
          </p:cNvSpPr>
          <p:nvPr>
            <p:ph idx="1"/>
          </p:nvPr>
        </p:nvSpPr>
        <p:spPr/>
        <p:txBody>
          <a:bodyPr/>
          <a:lstStyle/>
          <a:p>
            <a:pPr marL="0" indent="0" algn="ctr">
              <a:buNone/>
            </a:pPr>
            <a:r>
              <a:rPr lang="en-US" sz="5400" b="1" dirty="0"/>
              <a:t>Grants Management System</a:t>
            </a:r>
          </a:p>
          <a:p>
            <a:pPr marL="0" indent="0" algn="ctr">
              <a:buNone/>
            </a:pPr>
            <a:r>
              <a:rPr lang="en-US" sz="5400" b="1" dirty="0"/>
              <a:t>Project Set-up for FY24 and  Reports</a:t>
            </a:r>
          </a:p>
          <a:p>
            <a:endParaRPr lang="en-US" dirty="0"/>
          </a:p>
        </p:txBody>
      </p:sp>
      <p:sp>
        <p:nvSpPr>
          <p:cNvPr id="3" name="Date Placeholder 2">
            <a:extLst>
              <a:ext uri="{FF2B5EF4-FFF2-40B4-BE49-F238E27FC236}">
                <a16:creationId xmlns:a16="http://schemas.microsoft.com/office/drawing/2014/main" id="{2B7EB292-6459-4758-AE8A-1CB39D6E46F5}"/>
              </a:ext>
            </a:extLst>
          </p:cNvPr>
          <p:cNvSpPr>
            <a:spLocks noGrp="1"/>
          </p:cNvSpPr>
          <p:nvPr>
            <p:ph type="dt" sz="half" idx="2"/>
          </p:nvPr>
        </p:nvSpPr>
        <p:spPr/>
        <p:txBody>
          <a:bodyPr/>
          <a:lstStyle/>
          <a:p>
            <a:fld id="{D32C9CBE-BB3D-4D4A-BBA2-C9CC33C12E4A}" type="datetime1">
              <a:rPr lang="en-US" smtClean="0"/>
              <a:t>8/3/2023</a:t>
            </a:fld>
            <a:endParaRPr lang="en-US" dirty="0"/>
          </a:p>
        </p:txBody>
      </p:sp>
    </p:spTree>
    <p:extLst>
      <p:ext uri="{BB962C8B-B14F-4D97-AF65-F5344CB8AC3E}">
        <p14:creationId xmlns:p14="http://schemas.microsoft.com/office/powerpoint/2010/main" val="591008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264DE4-E41E-4BF1-B7B6-EB7BB0B80317}"/>
              </a:ext>
            </a:extLst>
          </p:cNvPr>
          <p:cNvSpPr>
            <a:spLocks noGrp="1"/>
          </p:cNvSpPr>
          <p:nvPr>
            <p:ph idx="1"/>
          </p:nvPr>
        </p:nvSpPr>
        <p:spPr>
          <a:xfrm>
            <a:off x="424543" y="1034143"/>
            <a:ext cx="10798628" cy="5192486"/>
          </a:xfrm>
        </p:spPr>
        <p:txBody>
          <a:bodyPr/>
          <a:lstStyle/>
          <a:p>
            <a:r>
              <a:rPr lang="en-US" dirty="0"/>
              <a:t>FY24 Primary Prevention Block Grant Projects are currently being created in GMS by DAODAS.</a:t>
            </a:r>
          </a:p>
          <a:p>
            <a:r>
              <a:rPr lang="en-US" dirty="0"/>
              <a:t>Early next week, Prevention Directors will receive an email with an Excel file attached to review to ensure all Goals, Objectives and Performance Measures intended to implement for the fiscal year are accurately reflected. DAODAS will ask that the information be reviewed ASAP and returned to DAODAS with any updates/corrections noted. </a:t>
            </a:r>
          </a:p>
          <a:p>
            <a:r>
              <a:rPr lang="en-US" dirty="0"/>
              <a:t>DAODAS will activate the projects (hopefully by the end of next week-August 11</a:t>
            </a:r>
            <a:r>
              <a:rPr lang="en-US" baseline="30000" dirty="0"/>
              <a:t>th</a:t>
            </a:r>
            <a:r>
              <a:rPr lang="en-US" dirty="0"/>
              <a:t>) once GOPs are approved.</a:t>
            </a:r>
          </a:p>
          <a:p>
            <a:r>
              <a:rPr lang="en-US" dirty="0"/>
              <a:t>Data for July and August should be entered to correspond with the new project GOPs (SABG23-PR-ALL-AIK-20230701-20240630</a:t>
            </a:r>
          </a:p>
          <a:p>
            <a:r>
              <a:rPr lang="en-US" dirty="0"/>
              <a:t>All July and August reimbursement requests will be processed no later than the 8</a:t>
            </a:r>
            <a:r>
              <a:rPr lang="en-US" baseline="30000" dirty="0"/>
              <a:t>th</a:t>
            </a:r>
            <a:r>
              <a:rPr lang="en-US" dirty="0"/>
              <a:t> working day of September if data entered reflects the request. It is our goal to be up and running for “real-time” data entry for services occurring in September and moving forward.</a:t>
            </a:r>
          </a:p>
          <a:p>
            <a:r>
              <a:rPr lang="en-US" dirty="0"/>
              <a:t>Please complete all fields (even the ones that are not labeled as required) to ensure that the integrity of the data is high. If you have a question related to data forms, please contact </a:t>
            </a:r>
            <a:r>
              <a:rPr lang="en-US" dirty="0">
                <a:hlinkClick r:id="rId2"/>
              </a:rPr>
              <a:t>prevention@daodas.sc.gov</a:t>
            </a:r>
            <a:r>
              <a:rPr lang="en-US" dirty="0"/>
              <a:t> to ensure accurate information is reported. </a:t>
            </a:r>
          </a:p>
        </p:txBody>
      </p:sp>
      <p:sp>
        <p:nvSpPr>
          <p:cNvPr id="3" name="Date Placeholder 2">
            <a:extLst>
              <a:ext uri="{FF2B5EF4-FFF2-40B4-BE49-F238E27FC236}">
                <a16:creationId xmlns:a16="http://schemas.microsoft.com/office/drawing/2014/main" id="{62A0490C-43A2-49AE-9E01-E60D03D2A11E}"/>
              </a:ext>
            </a:extLst>
          </p:cNvPr>
          <p:cNvSpPr>
            <a:spLocks noGrp="1"/>
          </p:cNvSpPr>
          <p:nvPr>
            <p:ph type="dt" sz="half" idx="2"/>
          </p:nvPr>
        </p:nvSpPr>
        <p:spPr/>
        <p:txBody>
          <a:bodyPr/>
          <a:lstStyle/>
          <a:p>
            <a:fld id="{D32C9CBE-BB3D-4D4A-BBA2-C9CC33C12E4A}" type="datetime1">
              <a:rPr lang="en-US" smtClean="0"/>
              <a:t>8/3/2023</a:t>
            </a:fld>
            <a:endParaRPr lang="en-US" dirty="0"/>
          </a:p>
        </p:txBody>
      </p:sp>
    </p:spTree>
    <p:extLst>
      <p:ext uri="{BB962C8B-B14F-4D97-AF65-F5344CB8AC3E}">
        <p14:creationId xmlns:p14="http://schemas.microsoft.com/office/powerpoint/2010/main" val="3216696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31E197-2307-47AD-8F54-2907E7BD0792}"/>
              </a:ext>
            </a:extLst>
          </p:cNvPr>
          <p:cNvSpPr>
            <a:spLocks noGrp="1"/>
          </p:cNvSpPr>
          <p:nvPr>
            <p:ph idx="1"/>
          </p:nvPr>
        </p:nvSpPr>
        <p:spPr>
          <a:xfrm>
            <a:off x="511628" y="947056"/>
            <a:ext cx="11146971" cy="5617030"/>
          </a:xfrm>
        </p:spPr>
        <p:txBody>
          <a:bodyPr/>
          <a:lstStyle/>
          <a:p>
            <a:r>
              <a:rPr lang="en-US" sz="2400" b="1" dirty="0"/>
              <a:t>Steps for pulling data from Prevention Data Portal through GMS</a:t>
            </a:r>
            <a:r>
              <a:rPr lang="en-US" dirty="0"/>
              <a:t>:</a:t>
            </a:r>
          </a:p>
          <a:p>
            <a:r>
              <a:rPr lang="en-US" dirty="0"/>
              <a:t>1. Bottom left-hand corner- Click on blue G-</a:t>
            </a:r>
            <a:r>
              <a:rPr lang="en-US" dirty="0" err="1"/>
              <a:t>GrantVantage</a:t>
            </a:r>
            <a:r>
              <a:rPr lang="en-US" dirty="0"/>
              <a:t> symbol and change view to DAODAS Portal (DP) view</a:t>
            </a:r>
          </a:p>
          <a:p>
            <a:r>
              <a:rPr lang="en-US" dirty="0"/>
              <a:t>2. On left-hand side, click on “Portal Submission” </a:t>
            </a:r>
          </a:p>
          <a:p>
            <a:r>
              <a:rPr lang="en-US" dirty="0"/>
              <a:t>3. On top right, click on “Edit Columns” to bring up a menu on right side.</a:t>
            </a:r>
          </a:p>
          <a:p>
            <a:r>
              <a:rPr lang="en-US" dirty="0"/>
              <a:t>4. Click “+ Add Columns” to add the following columns to the report: Form Name, Intervention Type, Total Duration Hours, Total Duration Minutes and Strategy to the report. You can add the columns by typing the heading in the search bar (Form Name) and then select the heading and click “close”. This will then take you back to the list. Repeat the steps to continue to add each one until you have all of the additional columns added to the list.</a:t>
            </a:r>
          </a:p>
          <a:p>
            <a:r>
              <a:rPr lang="en-US" dirty="0"/>
              <a:t>5. Click “blue apply” button and this will return you to the Portal Submission view-now it will have the additional columns you added in visible as you scroll to the right.</a:t>
            </a:r>
          </a:p>
          <a:p>
            <a:r>
              <a:rPr lang="en-US" dirty="0"/>
              <a:t>6.  Click on arrow beside “County of Operation”  then “Filter By” to bring a drop down menu where you can type in all of the counties you want to view (one or more). This will filter the view to only show the data for the counties you want to view. Click “Apply” once you have selected the county or counties you want to view.</a:t>
            </a:r>
          </a:p>
        </p:txBody>
      </p:sp>
      <p:sp>
        <p:nvSpPr>
          <p:cNvPr id="3" name="Date Placeholder 2">
            <a:extLst>
              <a:ext uri="{FF2B5EF4-FFF2-40B4-BE49-F238E27FC236}">
                <a16:creationId xmlns:a16="http://schemas.microsoft.com/office/drawing/2014/main" id="{7EC2196F-D7FC-457A-B63A-749A626067EC}"/>
              </a:ext>
            </a:extLst>
          </p:cNvPr>
          <p:cNvSpPr>
            <a:spLocks noGrp="1"/>
          </p:cNvSpPr>
          <p:nvPr>
            <p:ph type="dt" sz="half" idx="2"/>
          </p:nvPr>
        </p:nvSpPr>
        <p:spPr/>
        <p:txBody>
          <a:bodyPr/>
          <a:lstStyle/>
          <a:p>
            <a:fld id="{D32C9CBE-BB3D-4D4A-BBA2-C9CC33C12E4A}" type="datetime1">
              <a:rPr lang="en-US" smtClean="0"/>
              <a:t>8/3/2023</a:t>
            </a:fld>
            <a:endParaRPr lang="en-US" dirty="0"/>
          </a:p>
        </p:txBody>
      </p:sp>
    </p:spTree>
    <p:extLst>
      <p:ext uri="{BB962C8B-B14F-4D97-AF65-F5344CB8AC3E}">
        <p14:creationId xmlns:p14="http://schemas.microsoft.com/office/powerpoint/2010/main" val="3757004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670DFEE-E9B3-4F75-9639-AF07AADD8925}"/>
              </a:ext>
            </a:extLst>
          </p:cNvPr>
          <p:cNvSpPr>
            <a:spLocks noGrp="1"/>
          </p:cNvSpPr>
          <p:nvPr>
            <p:ph type="dt" sz="half" idx="2"/>
          </p:nvPr>
        </p:nvSpPr>
        <p:spPr/>
        <p:txBody>
          <a:bodyPr/>
          <a:lstStyle/>
          <a:p>
            <a:fld id="{D32C9CBE-BB3D-4D4A-BBA2-C9CC33C12E4A}" type="datetime1">
              <a:rPr lang="en-US" smtClean="0"/>
              <a:t>8/3/2023</a:t>
            </a:fld>
            <a:endParaRPr lang="en-US" dirty="0"/>
          </a:p>
        </p:txBody>
      </p:sp>
      <p:pic>
        <p:nvPicPr>
          <p:cNvPr id="4" name="Picture 3">
            <a:extLst>
              <a:ext uri="{FF2B5EF4-FFF2-40B4-BE49-F238E27FC236}">
                <a16:creationId xmlns:a16="http://schemas.microsoft.com/office/drawing/2014/main" id="{3B48CBCD-0865-46E8-BC2F-E156F0739A9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67332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05AE046-7CE0-413D-800B-9EFB20273589}"/>
              </a:ext>
            </a:extLst>
          </p:cNvPr>
          <p:cNvSpPr>
            <a:spLocks noGrp="1"/>
          </p:cNvSpPr>
          <p:nvPr>
            <p:ph type="dt" sz="half" idx="2"/>
          </p:nvPr>
        </p:nvSpPr>
        <p:spPr/>
        <p:txBody>
          <a:bodyPr/>
          <a:lstStyle/>
          <a:p>
            <a:fld id="{D32C9CBE-BB3D-4D4A-BBA2-C9CC33C12E4A}" type="datetime1">
              <a:rPr lang="en-US" smtClean="0"/>
              <a:t>8/3/2023</a:t>
            </a:fld>
            <a:endParaRPr lang="en-US" dirty="0"/>
          </a:p>
        </p:txBody>
      </p:sp>
      <p:pic>
        <p:nvPicPr>
          <p:cNvPr id="4" name="Picture 3">
            <a:extLst>
              <a:ext uri="{FF2B5EF4-FFF2-40B4-BE49-F238E27FC236}">
                <a16:creationId xmlns:a16="http://schemas.microsoft.com/office/drawing/2014/main" id="{75F80A1D-E5BA-4C9F-8E97-DEA407AE049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60042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733BDEE-C7B0-47D8-90ED-1D769F8F7C08}"/>
              </a:ext>
            </a:extLst>
          </p:cNvPr>
          <p:cNvSpPr>
            <a:spLocks noGrp="1"/>
          </p:cNvSpPr>
          <p:nvPr>
            <p:ph type="dt" sz="half" idx="2"/>
          </p:nvPr>
        </p:nvSpPr>
        <p:spPr/>
        <p:txBody>
          <a:bodyPr/>
          <a:lstStyle/>
          <a:p>
            <a:fld id="{D32C9CBE-BB3D-4D4A-BBA2-C9CC33C12E4A}" type="datetime1">
              <a:rPr lang="en-US" smtClean="0"/>
              <a:t>8/3/2023</a:t>
            </a:fld>
            <a:endParaRPr lang="en-US" dirty="0"/>
          </a:p>
        </p:txBody>
      </p:sp>
      <p:pic>
        <p:nvPicPr>
          <p:cNvPr id="4" name="Picture 3">
            <a:extLst>
              <a:ext uri="{FF2B5EF4-FFF2-40B4-BE49-F238E27FC236}">
                <a16:creationId xmlns:a16="http://schemas.microsoft.com/office/drawing/2014/main" id="{9A68818F-00C1-46F8-AE43-B630BFAA175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46538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F339F0-BE92-451A-B1FC-64C4D44D0F7E}"/>
              </a:ext>
            </a:extLst>
          </p:cNvPr>
          <p:cNvSpPr>
            <a:spLocks noGrp="1"/>
          </p:cNvSpPr>
          <p:nvPr>
            <p:ph idx="1"/>
          </p:nvPr>
        </p:nvSpPr>
        <p:spPr/>
        <p:txBody>
          <a:bodyPr/>
          <a:lstStyle/>
          <a:p>
            <a:endParaRPr lang="en-US"/>
          </a:p>
        </p:txBody>
      </p:sp>
      <p:sp>
        <p:nvSpPr>
          <p:cNvPr id="3" name="Date Placeholder 2">
            <a:extLst>
              <a:ext uri="{FF2B5EF4-FFF2-40B4-BE49-F238E27FC236}">
                <a16:creationId xmlns:a16="http://schemas.microsoft.com/office/drawing/2014/main" id="{0B62EC27-5486-463E-A237-048610FDCD06}"/>
              </a:ext>
            </a:extLst>
          </p:cNvPr>
          <p:cNvSpPr>
            <a:spLocks noGrp="1"/>
          </p:cNvSpPr>
          <p:nvPr>
            <p:ph type="dt" sz="half" idx="2"/>
          </p:nvPr>
        </p:nvSpPr>
        <p:spPr/>
        <p:txBody>
          <a:bodyPr/>
          <a:lstStyle/>
          <a:p>
            <a:fld id="{D32C9CBE-BB3D-4D4A-BBA2-C9CC33C12E4A}" type="datetime1">
              <a:rPr lang="en-US" smtClean="0"/>
              <a:t>8/3/2023</a:t>
            </a:fld>
            <a:endParaRPr lang="en-US" dirty="0"/>
          </a:p>
        </p:txBody>
      </p:sp>
      <p:pic>
        <p:nvPicPr>
          <p:cNvPr id="5" name="Picture 4">
            <a:extLst>
              <a:ext uri="{FF2B5EF4-FFF2-40B4-BE49-F238E27FC236}">
                <a16:creationId xmlns:a16="http://schemas.microsoft.com/office/drawing/2014/main" id="{DE8D9BB9-49A4-4646-A3E6-C9FC14385FD2}"/>
              </a:ext>
            </a:extLst>
          </p:cNvPr>
          <p:cNvPicPr>
            <a:picLocks noChangeAspect="1"/>
          </p:cNvPicPr>
          <p:nvPr/>
        </p:nvPicPr>
        <p:blipFill>
          <a:blip r:embed="rId2"/>
          <a:stretch>
            <a:fillRect/>
          </a:stretch>
        </p:blipFill>
        <p:spPr>
          <a:xfrm>
            <a:off x="30479" y="33086"/>
            <a:ext cx="12192000" cy="6858000"/>
          </a:xfrm>
          <a:prstGeom prst="rect">
            <a:avLst/>
          </a:prstGeom>
        </p:spPr>
      </p:pic>
    </p:spTree>
    <p:extLst>
      <p:ext uri="{BB962C8B-B14F-4D97-AF65-F5344CB8AC3E}">
        <p14:creationId xmlns:p14="http://schemas.microsoft.com/office/powerpoint/2010/main" val="439714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0494254-B374-4441-8C21-D002A4DC8D64}"/>
              </a:ext>
            </a:extLst>
          </p:cNvPr>
          <p:cNvSpPr>
            <a:spLocks noGrp="1"/>
          </p:cNvSpPr>
          <p:nvPr>
            <p:ph type="dt" sz="half" idx="2"/>
          </p:nvPr>
        </p:nvSpPr>
        <p:spPr/>
        <p:txBody>
          <a:bodyPr/>
          <a:lstStyle/>
          <a:p>
            <a:fld id="{D32C9CBE-BB3D-4D4A-BBA2-C9CC33C12E4A}" type="datetime1">
              <a:rPr lang="en-US" smtClean="0"/>
              <a:t>8/3/2023</a:t>
            </a:fld>
            <a:endParaRPr lang="en-US" dirty="0"/>
          </a:p>
        </p:txBody>
      </p:sp>
      <p:pic>
        <p:nvPicPr>
          <p:cNvPr id="4" name="Picture 3">
            <a:extLst>
              <a:ext uri="{FF2B5EF4-FFF2-40B4-BE49-F238E27FC236}">
                <a16:creationId xmlns:a16="http://schemas.microsoft.com/office/drawing/2014/main" id="{82D4E9E1-3B98-4F58-8946-62E5D687414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3157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7712AE-426B-40B3-AC4F-804564A9B0B2}"/>
              </a:ext>
            </a:extLst>
          </p:cNvPr>
          <p:cNvSpPr>
            <a:spLocks noGrp="1"/>
          </p:cNvSpPr>
          <p:nvPr>
            <p:ph type="dt" sz="half" idx="10"/>
          </p:nvPr>
        </p:nvSpPr>
        <p:spPr/>
        <p:txBody>
          <a:bodyPr/>
          <a:lstStyle/>
          <a:p>
            <a:fld id="{D4F6D862-A06D-436F-A92E-EBAAD50B6E50}" type="datetime2">
              <a:rPr lang="en-US" smtClean="0"/>
              <a:t>Thursday, August 3, 2023</a:t>
            </a:fld>
            <a:endParaRPr lang="en-US" dirty="0"/>
          </a:p>
        </p:txBody>
      </p:sp>
      <p:pic>
        <p:nvPicPr>
          <p:cNvPr id="3" name="Picture 2">
            <a:extLst>
              <a:ext uri="{FF2B5EF4-FFF2-40B4-BE49-F238E27FC236}">
                <a16:creationId xmlns:a16="http://schemas.microsoft.com/office/drawing/2014/main" id="{912DDBF3-F360-402B-88FC-9795CF5EE7D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49830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BA7955-4666-4554-8FD1-024E06C3020A}"/>
              </a:ext>
            </a:extLst>
          </p:cNvPr>
          <p:cNvSpPr>
            <a:spLocks noGrp="1"/>
          </p:cNvSpPr>
          <p:nvPr>
            <p:ph type="dt" sz="half" idx="10"/>
          </p:nvPr>
        </p:nvSpPr>
        <p:spPr/>
        <p:txBody>
          <a:bodyPr/>
          <a:lstStyle/>
          <a:p>
            <a:fld id="{D4F6D862-A06D-436F-A92E-EBAAD50B6E50}" type="datetime2">
              <a:rPr lang="en-US" smtClean="0"/>
              <a:t>Thursday, August 3, 2023</a:t>
            </a:fld>
            <a:endParaRPr lang="en-US" dirty="0"/>
          </a:p>
        </p:txBody>
      </p:sp>
      <p:pic>
        <p:nvPicPr>
          <p:cNvPr id="3" name="Picture 2">
            <a:extLst>
              <a:ext uri="{FF2B5EF4-FFF2-40B4-BE49-F238E27FC236}">
                <a16:creationId xmlns:a16="http://schemas.microsoft.com/office/drawing/2014/main" id="{7270422A-2BB8-4BFE-A4D0-B49769A96F3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76151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C6E82B-E989-4572-B811-32D1B04D36EE}"/>
              </a:ext>
            </a:extLst>
          </p:cNvPr>
          <p:cNvSpPr>
            <a:spLocks noGrp="1"/>
          </p:cNvSpPr>
          <p:nvPr>
            <p:ph idx="1"/>
          </p:nvPr>
        </p:nvSpPr>
        <p:spPr>
          <a:xfrm>
            <a:off x="412064" y="1071553"/>
            <a:ext cx="10929770" cy="4916245"/>
          </a:xfrm>
        </p:spPr>
        <p:txBody>
          <a:bodyPr/>
          <a:lstStyle/>
          <a:p>
            <a:r>
              <a:rPr lang="en-US" sz="2400" b="1" dirty="0">
                <a:solidFill>
                  <a:srgbClr val="00838B"/>
                </a:solidFill>
              </a:rPr>
              <a:t>Topics Addressed:</a:t>
            </a:r>
          </a:p>
          <a:p>
            <a:pPr marL="0" indent="0">
              <a:buNone/>
            </a:pPr>
            <a:r>
              <a:rPr lang="en-US" sz="2400" dirty="0"/>
              <a:t>FY24 Funding and Compliance Contract and Prevention Services Manual</a:t>
            </a:r>
          </a:p>
          <a:p>
            <a:pPr marL="0" indent="0">
              <a:buNone/>
            </a:pPr>
            <a:r>
              <a:rPr lang="en-US" sz="2400" dirty="0"/>
              <a:t>GMS Projects for FY24</a:t>
            </a:r>
          </a:p>
          <a:p>
            <a:pPr marL="0" indent="0">
              <a:buNone/>
            </a:pPr>
            <a:r>
              <a:rPr lang="en-US" sz="2400" dirty="0"/>
              <a:t>Grants Management System Reports</a:t>
            </a:r>
          </a:p>
          <a:p>
            <a:pPr marL="0" indent="0">
              <a:buNone/>
            </a:pPr>
            <a:r>
              <a:rPr lang="en-US" sz="2400" dirty="0"/>
              <a:t>CTC Survey</a:t>
            </a:r>
          </a:p>
          <a:p>
            <a:pPr marL="0" indent="0">
              <a:buNone/>
            </a:pPr>
            <a:r>
              <a:rPr lang="en-US" sz="2400" dirty="0" err="1"/>
              <a:t>Synar</a:t>
            </a:r>
            <a:r>
              <a:rPr lang="en-US" sz="2400" dirty="0"/>
              <a:t>/STEP</a:t>
            </a:r>
          </a:p>
          <a:p>
            <a:pPr marL="0" indent="0">
              <a:buNone/>
            </a:pPr>
            <a:r>
              <a:rPr lang="en-US" sz="2400" dirty="0"/>
              <a:t>PREP</a:t>
            </a:r>
          </a:p>
          <a:p>
            <a:pPr marL="0" indent="0">
              <a:buNone/>
            </a:pPr>
            <a:r>
              <a:rPr lang="en-US" sz="2400" dirty="0"/>
              <a:t>TEP</a:t>
            </a:r>
          </a:p>
          <a:p>
            <a:pPr marL="0" indent="0">
              <a:buNone/>
            </a:pPr>
            <a:r>
              <a:rPr lang="en-US" sz="2400" dirty="0"/>
              <a:t>Overdose Prevention</a:t>
            </a:r>
          </a:p>
          <a:p>
            <a:pPr marL="0" indent="0">
              <a:buNone/>
            </a:pPr>
            <a:r>
              <a:rPr lang="en-US" sz="2400" dirty="0"/>
              <a:t>Training/Resources</a:t>
            </a:r>
          </a:p>
          <a:p>
            <a:pPr marL="0" indent="0">
              <a:buNone/>
            </a:pPr>
            <a:endParaRPr lang="en-US" sz="2400" dirty="0"/>
          </a:p>
        </p:txBody>
      </p:sp>
      <p:sp>
        <p:nvSpPr>
          <p:cNvPr id="3" name="Date Placeholder 2">
            <a:extLst>
              <a:ext uri="{FF2B5EF4-FFF2-40B4-BE49-F238E27FC236}">
                <a16:creationId xmlns:a16="http://schemas.microsoft.com/office/drawing/2014/main" id="{CD3826E1-E7C8-405E-B26C-1A6EA149A5D7}"/>
              </a:ext>
            </a:extLst>
          </p:cNvPr>
          <p:cNvSpPr>
            <a:spLocks noGrp="1"/>
          </p:cNvSpPr>
          <p:nvPr>
            <p:ph type="dt" sz="half" idx="2"/>
          </p:nvPr>
        </p:nvSpPr>
        <p:spPr/>
        <p:txBody>
          <a:bodyPr/>
          <a:lstStyle/>
          <a:p>
            <a:fld id="{D32C9CBE-BB3D-4D4A-BBA2-C9CC33C12E4A}" type="datetime1">
              <a:rPr lang="en-US" smtClean="0"/>
              <a:t>8/3/2023</a:t>
            </a:fld>
            <a:endParaRPr lang="en-US" dirty="0"/>
          </a:p>
        </p:txBody>
      </p:sp>
    </p:spTree>
    <p:extLst>
      <p:ext uri="{BB962C8B-B14F-4D97-AF65-F5344CB8AC3E}">
        <p14:creationId xmlns:p14="http://schemas.microsoft.com/office/powerpoint/2010/main" val="3786459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88758F-04EA-4D99-B8CD-4CF150112BBD}"/>
              </a:ext>
            </a:extLst>
          </p:cNvPr>
          <p:cNvSpPr>
            <a:spLocks noGrp="1"/>
          </p:cNvSpPr>
          <p:nvPr>
            <p:ph type="dt" sz="half" idx="10"/>
          </p:nvPr>
        </p:nvSpPr>
        <p:spPr/>
        <p:txBody>
          <a:bodyPr/>
          <a:lstStyle/>
          <a:p>
            <a:fld id="{D4F6D862-A06D-436F-A92E-EBAAD50B6E50}" type="datetime2">
              <a:rPr lang="en-US" smtClean="0"/>
              <a:t>Thursday, August 3, 2023</a:t>
            </a:fld>
            <a:endParaRPr lang="en-US" dirty="0"/>
          </a:p>
        </p:txBody>
      </p:sp>
      <p:pic>
        <p:nvPicPr>
          <p:cNvPr id="3" name="Picture 2">
            <a:extLst>
              <a:ext uri="{FF2B5EF4-FFF2-40B4-BE49-F238E27FC236}">
                <a16:creationId xmlns:a16="http://schemas.microsoft.com/office/drawing/2014/main" id="{FC35E55F-1EEB-4C19-A712-D05D3D29404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09906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7D7DE4-8EC6-43A1-91C0-EC7B17835888}"/>
              </a:ext>
            </a:extLst>
          </p:cNvPr>
          <p:cNvSpPr>
            <a:spLocks noGrp="1"/>
          </p:cNvSpPr>
          <p:nvPr>
            <p:ph idx="1"/>
          </p:nvPr>
        </p:nvSpPr>
        <p:spPr>
          <a:xfrm>
            <a:off x="402771" y="870857"/>
            <a:ext cx="11321143" cy="5497286"/>
          </a:xfrm>
        </p:spPr>
        <p:txBody>
          <a:bodyPr/>
          <a:lstStyle/>
          <a:p>
            <a:r>
              <a:rPr lang="en-US" dirty="0"/>
              <a:t>7. Click on 3 dots on top right to bring up the option to download the data into an Excel file</a:t>
            </a:r>
          </a:p>
          <a:p>
            <a:r>
              <a:rPr lang="en-US" dirty="0"/>
              <a:t>8. Click “Export to Excel”. The file will download into your “downloads” folder.</a:t>
            </a:r>
          </a:p>
          <a:p>
            <a:r>
              <a:rPr lang="en-US" dirty="0"/>
              <a:t>9. Once the data is in Excel, you can work with the data and filter the information in many different ways. The Excel report can be shared with agency leadership as needed, finance to demonstrate services provided (or forms that are in draft) for monthly reimbursement requests, etc.</a:t>
            </a:r>
          </a:p>
          <a:p>
            <a:r>
              <a:rPr lang="en-US" dirty="0"/>
              <a:t>10. You can also just apply various filters and remove them as needed if you are only needing a “quick” view of information. </a:t>
            </a:r>
          </a:p>
          <a:p>
            <a:r>
              <a:rPr lang="en-US" dirty="0"/>
              <a:t>Contact DAODAS with any questions or technical assistance requests. We can walk you through this step-by-step as needed via TEAMS/ZOOM. (</a:t>
            </a:r>
            <a:r>
              <a:rPr lang="en-US" dirty="0">
                <a:hlinkClick r:id="rId2"/>
              </a:rPr>
              <a:t>prevention@daodas.sc.gov</a:t>
            </a:r>
            <a:r>
              <a:rPr lang="en-US" dirty="0"/>
              <a:t> )</a:t>
            </a:r>
          </a:p>
          <a:p>
            <a:endParaRPr lang="en-US" dirty="0"/>
          </a:p>
          <a:p>
            <a:endParaRPr lang="en-US" dirty="0"/>
          </a:p>
        </p:txBody>
      </p:sp>
      <p:sp>
        <p:nvSpPr>
          <p:cNvPr id="3" name="Date Placeholder 2">
            <a:extLst>
              <a:ext uri="{FF2B5EF4-FFF2-40B4-BE49-F238E27FC236}">
                <a16:creationId xmlns:a16="http://schemas.microsoft.com/office/drawing/2014/main" id="{FD9FEC9D-0BC7-44BF-B7BE-2F4C72AF0BBB}"/>
              </a:ext>
            </a:extLst>
          </p:cNvPr>
          <p:cNvSpPr>
            <a:spLocks noGrp="1"/>
          </p:cNvSpPr>
          <p:nvPr>
            <p:ph type="dt" sz="half" idx="2"/>
          </p:nvPr>
        </p:nvSpPr>
        <p:spPr/>
        <p:txBody>
          <a:bodyPr/>
          <a:lstStyle/>
          <a:p>
            <a:fld id="{D32C9CBE-BB3D-4D4A-BBA2-C9CC33C12E4A}" type="datetime1">
              <a:rPr lang="en-US" smtClean="0"/>
              <a:t>8/3/2023</a:t>
            </a:fld>
            <a:endParaRPr lang="en-US" dirty="0"/>
          </a:p>
        </p:txBody>
      </p:sp>
    </p:spTree>
    <p:extLst>
      <p:ext uri="{BB962C8B-B14F-4D97-AF65-F5344CB8AC3E}">
        <p14:creationId xmlns:p14="http://schemas.microsoft.com/office/powerpoint/2010/main" val="3694250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DECAD6-0421-4F5E-BFDD-75834E0A783A}"/>
              </a:ext>
            </a:extLst>
          </p:cNvPr>
          <p:cNvSpPr>
            <a:spLocks noGrp="1"/>
          </p:cNvSpPr>
          <p:nvPr>
            <p:ph type="dt" sz="half" idx="10"/>
          </p:nvPr>
        </p:nvSpPr>
        <p:spPr/>
        <p:txBody>
          <a:bodyPr/>
          <a:lstStyle/>
          <a:p>
            <a:fld id="{D4F6D862-A06D-436F-A92E-EBAAD50B6E50}" type="datetime2">
              <a:rPr lang="en-US" smtClean="0"/>
              <a:t>Thursday, August 3, 2023</a:t>
            </a:fld>
            <a:endParaRPr lang="en-US" dirty="0"/>
          </a:p>
        </p:txBody>
      </p:sp>
      <p:pic>
        <p:nvPicPr>
          <p:cNvPr id="3" name="Picture 2">
            <a:extLst>
              <a:ext uri="{FF2B5EF4-FFF2-40B4-BE49-F238E27FC236}">
                <a16:creationId xmlns:a16="http://schemas.microsoft.com/office/drawing/2014/main" id="{6250AA0A-A1B3-47C9-88C7-61A568977DA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04614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C66F5E-472D-47F4-87E3-3A2CD053D5D9}"/>
              </a:ext>
            </a:extLst>
          </p:cNvPr>
          <p:cNvSpPr>
            <a:spLocks noGrp="1"/>
          </p:cNvSpPr>
          <p:nvPr>
            <p:ph idx="1"/>
          </p:nvPr>
        </p:nvSpPr>
        <p:spPr>
          <a:xfrm>
            <a:off x="381001" y="1012371"/>
            <a:ext cx="10774680" cy="5693229"/>
          </a:xfrm>
        </p:spPr>
        <p:txBody>
          <a:bodyPr/>
          <a:lstStyle/>
          <a:p>
            <a:r>
              <a:rPr lang="en-US" b="1" dirty="0"/>
              <a:t>Formatted “Canned” Reports Available in GMS:</a:t>
            </a:r>
          </a:p>
          <a:p>
            <a:r>
              <a:rPr lang="en-US" dirty="0"/>
              <a:t>Way Path is working on additional “canned” reports, however there are some available to view at this time. </a:t>
            </a:r>
          </a:p>
          <a:p>
            <a:r>
              <a:rPr lang="en-US" dirty="0"/>
              <a:t>Reports available include:</a:t>
            </a:r>
          </a:p>
          <a:p>
            <a:pPr lvl="1"/>
            <a:r>
              <a:rPr lang="en-US" dirty="0"/>
              <a:t>Compliance Checks</a:t>
            </a:r>
          </a:p>
          <a:p>
            <a:pPr lvl="1"/>
            <a:r>
              <a:rPr lang="en-US" dirty="0"/>
              <a:t>Individual-based programs and strategies</a:t>
            </a:r>
          </a:p>
          <a:p>
            <a:pPr lvl="1"/>
            <a:r>
              <a:rPr lang="en-US" dirty="0"/>
              <a:t>Population-based programs and strategies</a:t>
            </a:r>
          </a:p>
          <a:p>
            <a:pPr lvl="1"/>
            <a:r>
              <a:rPr lang="en-US" dirty="0"/>
              <a:t>Single services by demographics</a:t>
            </a:r>
          </a:p>
          <a:p>
            <a:pPr lvl="1"/>
            <a:r>
              <a:rPr lang="en-US" dirty="0"/>
              <a:t>Number of media impressions</a:t>
            </a:r>
          </a:p>
          <a:p>
            <a:pPr lvl="1"/>
            <a:r>
              <a:rPr lang="en-US" dirty="0"/>
              <a:t>Number of persons served by individual or population-based programs and strategies</a:t>
            </a:r>
          </a:p>
          <a:p>
            <a:pPr lvl="1"/>
            <a:r>
              <a:rPr lang="en-US" dirty="0"/>
              <a:t>Distribution of people served by gender</a:t>
            </a:r>
          </a:p>
          <a:p>
            <a:pPr lvl="1"/>
            <a:r>
              <a:rPr lang="en-US" dirty="0"/>
              <a:t>Distribution of people served by age</a:t>
            </a:r>
          </a:p>
          <a:p>
            <a:pPr lvl="1"/>
            <a:r>
              <a:rPr lang="en-US" dirty="0"/>
              <a:t>People served in 12-month period</a:t>
            </a:r>
          </a:p>
          <a:p>
            <a:pPr lvl="1"/>
            <a:r>
              <a:rPr lang="en-US" dirty="0"/>
              <a:t>Prevention Strategy Report is only available to DAODAS at this time</a:t>
            </a:r>
          </a:p>
          <a:p>
            <a:r>
              <a:rPr lang="en-US" dirty="0"/>
              <a:t>To access:  Click on “reports” on bottom left of menu</a:t>
            </a:r>
          </a:p>
          <a:p>
            <a:endParaRPr lang="en-US" dirty="0"/>
          </a:p>
        </p:txBody>
      </p:sp>
      <p:sp>
        <p:nvSpPr>
          <p:cNvPr id="3" name="Date Placeholder 2">
            <a:extLst>
              <a:ext uri="{FF2B5EF4-FFF2-40B4-BE49-F238E27FC236}">
                <a16:creationId xmlns:a16="http://schemas.microsoft.com/office/drawing/2014/main" id="{100C8227-4F8F-4F2F-950E-C8643DBB09C4}"/>
              </a:ext>
            </a:extLst>
          </p:cNvPr>
          <p:cNvSpPr>
            <a:spLocks noGrp="1"/>
          </p:cNvSpPr>
          <p:nvPr>
            <p:ph type="dt" sz="half" idx="2"/>
          </p:nvPr>
        </p:nvSpPr>
        <p:spPr/>
        <p:txBody>
          <a:bodyPr/>
          <a:lstStyle/>
          <a:p>
            <a:fld id="{D32C9CBE-BB3D-4D4A-BBA2-C9CC33C12E4A}" type="datetime1">
              <a:rPr lang="en-US" smtClean="0"/>
              <a:t>8/3/2023</a:t>
            </a:fld>
            <a:endParaRPr lang="en-US" dirty="0"/>
          </a:p>
        </p:txBody>
      </p:sp>
    </p:spTree>
    <p:extLst>
      <p:ext uri="{BB962C8B-B14F-4D97-AF65-F5344CB8AC3E}">
        <p14:creationId xmlns:p14="http://schemas.microsoft.com/office/powerpoint/2010/main" val="1567123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6A2044-D8FD-4803-94A1-3D00D61E6074}"/>
              </a:ext>
            </a:extLst>
          </p:cNvPr>
          <p:cNvSpPr>
            <a:spLocks noGrp="1"/>
          </p:cNvSpPr>
          <p:nvPr>
            <p:ph type="dt" sz="half" idx="10"/>
          </p:nvPr>
        </p:nvSpPr>
        <p:spPr/>
        <p:txBody>
          <a:bodyPr/>
          <a:lstStyle/>
          <a:p>
            <a:fld id="{D4F6D862-A06D-436F-A92E-EBAAD50B6E50}" type="datetime2">
              <a:rPr lang="en-US" smtClean="0"/>
              <a:t>Thursday, August 3, 2023</a:t>
            </a:fld>
            <a:endParaRPr lang="en-US" dirty="0"/>
          </a:p>
        </p:txBody>
      </p:sp>
      <p:pic>
        <p:nvPicPr>
          <p:cNvPr id="3" name="Picture 2">
            <a:extLst>
              <a:ext uri="{FF2B5EF4-FFF2-40B4-BE49-F238E27FC236}">
                <a16:creationId xmlns:a16="http://schemas.microsoft.com/office/drawing/2014/main" id="{78DCB392-F196-4E87-8574-976F4B193C2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91023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6CBB4F-F04A-4AF1-AF13-D3BE3B48B17C}"/>
              </a:ext>
            </a:extLst>
          </p:cNvPr>
          <p:cNvSpPr>
            <a:spLocks noGrp="1"/>
          </p:cNvSpPr>
          <p:nvPr>
            <p:ph idx="1"/>
          </p:nvPr>
        </p:nvSpPr>
        <p:spPr>
          <a:xfrm>
            <a:off x="250371" y="751114"/>
            <a:ext cx="11582400" cy="5932715"/>
          </a:xfrm>
        </p:spPr>
        <p:txBody>
          <a:bodyPr/>
          <a:lstStyle/>
          <a:p>
            <a:r>
              <a:rPr lang="en-US" dirty="0"/>
              <a:t>Choose report you want to view</a:t>
            </a:r>
          </a:p>
          <a:p>
            <a:r>
              <a:rPr lang="en-US" dirty="0"/>
              <a:t>When template comes up, complete the fields as suggested below:</a:t>
            </a:r>
          </a:p>
          <a:p>
            <a:r>
              <a:rPr lang="en-US" b="1" dirty="0"/>
              <a:t>Year:</a:t>
            </a:r>
            <a:r>
              <a:rPr lang="en-US" dirty="0"/>
              <a:t> 2022</a:t>
            </a:r>
          </a:p>
          <a:p>
            <a:r>
              <a:rPr lang="en-US" b="1" dirty="0"/>
              <a:t>Reporting Period</a:t>
            </a:r>
            <a:r>
              <a:rPr lang="en-US" dirty="0"/>
              <a:t>: SC State fiscal year July 1-June 30</a:t>
            </a:r>
          </a:p>
          <a:p>
            <a:r>
              <a:rPr lang="en-US" b="1" dirty="0"/>
              <a:t>Strategy</a:t>
            </a:r>
            <a:r>
              <a:rPr lang="en-US" dirty="0"/>
              <a:t>: Select All (you can also narrow down by only one strategy at a time)</a:t>
            </a:r>
          </a:p>
          <a:p>
            <a:r>
              <a:rPr lang="en-US" b="1" dirty="0"/>
              <a:t>Intervention Type</a:t>
            </a:r>
            <a:r>
              <a:rPr lang="en-US" dirty="0"/>
              <a:t>: Select All (or if you are choosing one strategy, be sure to select the right intervention type for the strategy selected)</a:t>
            </a:r>
          </a:p>
          <a:p>
            <a:r>
              <a:rPr lang="en-US" b="1" dirty="0"/>
              <a:t>Counties:</a:t>
            </a:r>
            <a:r>
              <a:rPr lang="en-US" dirty="0"/>
              <a:t> Can choose one or multiple counties to view</a:t>
            </a:r>
          </a:p>
          <a:p>
            <a:r>
              <a:rPr lang="en-US" b="1" dirty="0"/>
              <a:t>Forms:</a:t>
            </a:r>
            <a:r>
              <a:rPr lang="en-US" dirty="0"/>
              <a:t> Select All</a:t>
            </a:r>
          </a:p>
          <a:p>
            <a:r>
              <a:rPr lang="en-US" b="1" dirty="0"/>
              <a:t>Organizations:</a:t>
            </a:r>
            <a:r>
              <a:rPr lang="en-US" dirty="0"/>
              <a:t> Select organization that matches the county or counties of service selected</a:t>
            </a:r>
          </a:p>
          <a:p>
            <a:r>
              <a:rPr lang="en-US" b="1" dirty="0"/>
              <a:t>Click “View Report”</a:t>
            </a:r>
          </a:p>
          <a:p>
            <a:r>
              <a:rPr lang="en-US" dirty="0"/>
              <a:t>Click on </a:t>
            </a:r>
            <a:r>
              <a:rPr lang="en-US" b="1" dirty="0"/>
              <a:t>“save” icon </a:t>
            </a:r>
            <a:r>
              <a:rPr lang="en-US" dirty="0"/>
              <a:t>to download report to PDF that can be provided to leadership or other partners</a:t>
            </a:r>
          </a:p>
          <a:p>
            <a:r>
              <a:rPr lang="en-US" dirty="0"/>
              <a:t> Contact DAODAS with any questions or technical assistance requests. We can walk you through this step-by-step as needed via TEAMS/ZOOM. (</a:t>
            </a:r>
            <a:r>
              <a:rPr lang="en-US" dirty="0">
                <a:hlinkClick r:id="rId2"/>
              </a:rPr>
              <a:t>prevention@daodas.sc.gov</a:t>
            </a:r>
            <a:r>
              <a:rPr lang="en-US" dirty="0"/>
              <a:t> )</a:t>
            </a:r>
          </a:p>
          <a:p>
            <a:endParaRPr lang="en-US" dirty="0"/>
          </a:p>
          <a:p>
            <a:endParaRPr lang="en-US" dirty="0"/>
          </a:p>
        </p:txBody>
      </p:sp>
      <p:sp>
        <p:nvSpPr>
          <p:cNvPr id="3" name="Date Placeholder 2">
            <a:extLst>
              <a:ext uri="{FF2B5EF4-FFF2-40B4-BE49-F238E27FC236}">
                <a16:creationId xmlns:a16="http://schemas.microsoft.com/office/drawing/2014/main" id="{3A2F6052-EB16-486F-A819-F7F4ACBE203A}"/>
              </a:ext>
            </a:extLst>
          </p:cNvPr>
          <p:cNvSpPr>
            <a:spLocks noGrp="1"/>
          </p:cNvSpPr>
          <p:nvPr>
            <p:ph type="dt" sz="half" idx="2"/>
          </p:nvPr>
        </p:nvSpPr>
        <p:spPr/>
        <p:txBody>
          <a:bodyPr/>
          <a:lstStyle/>
          <a:p>
            <a:fld id="{D32C9CBE-BB3D-4D4A-BBA2-C9CC33C12E4A}" type="datetime1">
              <a:rPr lang="en-US" smtClean="0"/>
              <a:t>8/3/2023</a:t>
            </a:fld>
            <a:endParaRPr lang="en-US" dirty="0"/>
          </a:p>
        </p:txBody>
      </p:sp>
    </p:spTree>
    <p:extLst>
      <p:ext uri="{BB962C8B-B14F-4D97-AF65-F5344CB8AC3E}">
        <p14:creationId xmlns:p14="http://schemas.microsoft.com/office/powerpoint/2010/main" val="1635277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EBD00F-A62A-4B06-8649-379C29A663B8}"/>
              </a:ext>
            </a:extLst>
          </p:cNvPr>
          <p:cNvSpPr>
            <a:spLocks noGrp="1"/>
          </p:cNvSpPr>
          <p:nvPr>
            <p:ph type="dt" sz="half" idx="10"/>
          </p:nvPr>
        </p:nvSpPr>
        <p:spPr/>
        <p:txBody>
          <a:bodyPr/>
          <a:lstStyle/>
          <a:p>
            <a:fld id="{D4F6D862-A06D-436F-A92E-EBAAD50B6E50}" type="datetime2">
              <a:rPr lang="en-US" smtClean="0"/>
              <a:t>Thursday, August 3, 2023</a:t>
            </a:fld>
            <a:endParaRPr lang="en-US" dirty="0"/>
          </a:p>
        </p:txBody>
      </p:sp>
      <p:pic>
        <p:nvPicPr>
          <p:cNvPr id="3" name="Picture 2">
            <a:extLst>
              <a:ext uri="{FF2B5EF4-FFF2-40B4-BE49-F238E27FC236}">
                <a16:creationId xmlns:a16="http://schemas.microsoft.com/office/drawing/2014/main" id="{61FF8173-3760-4A0B-ABCD-D53A76F8676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2484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2C65FB-99AA-445B-9ED7-9CAC878A816C}"/>
              </a:ext>
            </a:extLst>
          </p:cNvPr>
          <p:cNvSpPr>
            <a:spLocks noGrp="1"/>
          </p:cNvSpPr>
          <p:nvPr>
            <p:ph type="dt" sz="half" idx="10"/>
          </p:nvPr>
        </p:nvSpPr>
        <p:spPr/>
        <p:txBody>
          <a:bodyPr/>
          <a:lstStyle/>
          <a:p>
            <a:fld id="{D4F6D862-A06D-436F-A92E-EBAAD50B6E50}" type="datetime2">
              <a:rPr lang="en-US" smtClean="0"/>
              <a:t>Thursday, August 3, 2023</a:t>
            </a:fld>
            <a:endParaRPr lang="en-US" dirty="0"/>
          </a:p>
        </p:txBody>
      </p:sp>
      <p:pic>
        <p:nvPicPr>
          <p:cNvPr id="3" name="Picture 2">
            <a:extLst>
              <a:ext uri="{FF2B5EF4-FFF2-40B4-BE49-F238E27FC236}">
                <a16:creationId xmlns:a16="http://schemas.microsoft.com/office/drawing/2014/main" id="{87C5D455-714A-46F3-A5EC-4912CEBC59B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69205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8C008E-8657-44FA-A192-66E9ABFD55F1}"/>
              </a:ext>
            </a:extLst>
          </p:cNvPr>
          <p:cNvSpPr>
            <a:spLocks noGrp="1"/>
          </p:cNvSpPr>
          <p:nvPr>
            <p:ph idx="1"/>
          </p:nvPr>
        </p:nvSpPr>
        <p:spPr/>
        <p:txBody>
          <a:bodyPr/>
          <a:lstStyle/>
          <a:p>
            <a:pPr marL="0" indent="0" algn="ctr">
              <a:buNone/>
            </a:pPr>
            <a:endParaRPr lang="en-US" sz="5400" b="1" dirty="0"/>
          </a:p>
          <a:p>
            <a:pPr marL="0" indent="0" algn="ctr">
              <a:buNone/>
            </a:pPr>
            <a:r>
              <a:rPr lang="en-US" sz="5400" b="1" dirty="0"/>
              <a:t>Communities That Care Survey</a:t>
            </a:r>
          </a:p>
          <a:p>
            <a:pPr marL="0" indent="0" algn="ctr">
              <a:buNone/>
            </a:pPr>
            <a:r>
              <a:rPr lang="en-US" sz="5400" b="1" dirty="0"/>
              <a:t>Timeline and Reminders</a:t>
            </a:r>
          </a:p>
          <a:p>
            <a:endParaRPr lang="en-US" dirty="0"/>
          </a:p>
        </p:txBody>
      </p:sp>
      <p:sp>
        <p:nvSpPr>
          <p:cNvPr id="3" name="Date Placeholder 2">
            <a:extLst>
              <a:ext uri="{FF2B5EF4-FFF2-40B4-BE49-F238E27FC236}">
                <a16:creationId xmlns:a16="http://schemas.microsoft.com/office/drawing/2014/main" id="{E6C9FC95-CC40-4D4D-9DC8-A1D4FFE3426A}"/>
              </a:ext>
            </a:extLst>
          </p:cNvPr>
          <p:cNvSpPr>
            <a:spLocks noGrp="1"/>
          </p:cNvSpPr>
          <p:nvPr>
            <p:ph type="dt" sz="half" idx="2"/>
          </p:nvPr>
        </p:nvSpPr>
        <p:spPr/>
        <p:txBody>
          <a:bodyPr/>
          <a:lstStyle/>
          <a:p>
            <a:fld id="{D32C9CBE-BB3D-4D4A-BBA2-C9CC33C12E4A}" type="datetime1">
              <a:rPr lang="en-US" smtClean="0"/>
              <a:t>8/3/2023</a:t>
            </a:fld>
            <a:endParaRPr lang="en-US" dirty="0"/>
          </a:p>
        </p:txBody>
      </p:sp>
    </p:spTree>
    <p:extLst>
      <p:ext uri="{BB962C8B-B14F-4D97-AF65-F5344CB8AC3E}">
        <p14:creationId xmlns:p14="http://schemas.microsoft.com/office/powerpoint/2010/main" val="762435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6171" y="1926770"/>
            <a:ext cx="10210800" cy="3864430"/>
          </a:xfrm>
        </p:spPr>
        <p:txBody>
          <a:bodyPr vert="horz" lIns="91440" tIns="45720" rIns="91440" bIns="45720" rtlCol="0" anchor="t">
            <a:normAutofit/>
          </a:bodyPr>
          <a:lstStyle/>
          <a:p>
            <a:r>
              <a:rPr lang="en-US" sz="2400" dirty="0"/>
              <a:t>SC CTC Survey administration dates are January 22 – March 25, 2024. </a:t>
            </a:r>
          </a:p>
          <a:p>
            <a:r>
              <a:rPr lang="en-US" sz="2400" dirty="0"/>
              <a:t>Schools will have the opportunity to add up to four locally determined questions to their survey.</a:t>
            </a:r>
          </a:p>
          <a:p>
            <a:pPr lvl="1"/>
            <a:r>
              <a:rPr lang="en-US" sz="2400" dirty="0"/>
              <a:t>Additional questions must be submitted to DAODAS by November 17, 2023</a:t>
            </a:r>
            <a:endParaRPr lang="en-US" sz="2400" dirty="0">
              <a:cs typeface="Calibri"/>
            </a:endParaRPr>
          </a:p>
          <a:p>
            <a:r>
              <a:rPr lang="en-US" sz="2400" dirty="0"/>
              <a:t>Training and technical assistance will be available.</a:t>
            </a:r>
          </a:p>
          <a:p>
            <a:r>
              <a:rPr lang="en-US" sz="2400" dirty="0"/>
              <a:t>DAODAS will be the sole fiscal agent of the 2024 SC CTC Survey, and will issue payment to the survey vendor for survey administration.</a:t>
            </a:r>
          </a:p>
          <a:p>
            <a:endParaRPr lang="en-US" dirty="0"/>
          </a:p>
        </p:txBody>
      </p:sp>
      <p:sp>
        <p:nvSpPr>
          <p:cNvPr id="4" name="Title 1"/>
          <p:cNvSpPr txBox="1">
            <a:spLocks noGrp="1"/>
          </p:cNvSpPr>
          <p:nvPr>
            <p:ph type="title"/>
          </p:nvPr>
        </p:nvSpPr>
        <p:spPr>
          <a:xfrm>
            <a:off x="2641327" y="100073"/>
            <a:ext cx="8222616" cy="75335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00838B"/>
                </a:solidFill>
              </a:rPr>
              <a:t>South Carolina Department of Alcohol and Other Drug Abuse Services</a:t>
            </a: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411994" y="154159"/>
            <a:ext cx="2158244" cy="645179"/>
          </a:xfrm>
          <a:prstGeom prst="rect">
            <a:avLst/>
          </a:prstGeom>
        </p:spPr>
      </p:pic>
      <p:cxnSp>
        <p:nvCxnSpPr>
          <p:cNvPr id="6" name="Straight Connector 5"/>
          <p:cNvCxnSpPr>
            <a:cxnSpLocks/>
          </p:cNvCxnSpPr>
          <p:nvPr/>
        </p:nvCxnSpPr>
        <p:spPr>
          <a:xfrm>
            <a:off x="411994" y="902722"/>
            <a:ext cx="11399006" cy="83585"/>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620486" y="1173276"/>
            <a:ext cx="8527122" cy="3421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00838B"/>
                </a:solidFill>
              </a:rPr>
              <a:t>Overview of CTC Survey</a:t>
            </a:r>
          </a:p>
        </p:txBody>
      </p:sp>
    </p:spTree>
    <p:extLst>
      <p:ext uri="{BB962C8B-B14F-4D97-AF65-F5344CB8AC3E}">
        <p14:creationId xmlns:p14="http://schemas.microsoft.com/office/powerpoint/2010/main" val="3058884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1D7BFFE-1D90-4567-B9D8-52E16275BD8F}"/>
              </a:ext>
            </a:extLst>
          </p:cNvPr>
          <p:cNvSpPr>
            <a:spLocks noGrp="1"/>
          </p:cNvSpPr>
          <p:nvPr>
            <p:ph idx="1"/>
          </p:nvPr>
        </p:nvSpPr>
        <p:spPr/>
        <p:txBody>
          <a:bodyPr/>
          <a:lstStyle/>
          <a:p>
            <a:pPr marL="0" indent="0" algn="ctr">
              <a:buNone/>
            </a:pPr>
            <a:r>
              <a:rPr lang="en-US" sz="5400" b="1" dirty="0"/>
              <a:t>FY24 Funding and Compliance Contract and Prevention Services Manual</a:t>
            </a:r>
          </a:p>
          <a:p>
            <a:endParaRPr lang="en-US" dirty="0"/>
          </a:p>
        </p:txBody>
      </p:sp>
      <p:sp>
        <p:nvSpPr>
          <p:cNvPr id="3" name="Date Placeholder 2">
            <a:extLst>
              <a:ext uri="{FF2B5EF4-FFF2-40B4-BE49-F238E27FC236}">
                <a16:creationId xmlns:a16="http://schemas.microsoft.com/office/drawing/2014/main" id="{A892DB1C-CBAF-458E-AC32-492AD8F71B6F}"/>
              </a:ext>
            </a:extLst>
          </p:cNvPr>
          <p:cNvSpPr>
            <a:spLocks noGrp="1"/>
          </p:cNvSpPr>
          <p:nvPr>
            <p:ph type="dt" sz="half" idx="2"/>
          </p:nvPr>
        </p:nvSpPr>
        <p:spPr/>
        <p:txBody>
          <a:bodyPr/>
          <a:lstStyle/>
          <a:p>
            <a:fld id="{D32C9CBE-BB3D-4D4A-BBA2-C9CC33C12E4A}" type="datetime1">
              <a:rPr lang="en-US" smtClean="0"/>
              <a:t>8/3/2023</a:t>
            </a:fld>
            <a:endParaRPr lang="en-US" dirty="0"/>
          </a:p>
        </p:txBody>
      </p:sp>
    </p:spTree>
    <p:extLst>
      <p:ext uri="{BB962C8B-B14F-4D97-AF65-F5344CB8AC3E}">
        <p14:creationId xmlns:p14="http://schemas.microsoft.com/office/powerpoint/2010/main" val="485765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4029" y="1815306"/>
            <a:ext cx="10374085" cy="3360626"/>
          </a:xfrm>
        </p:spPr>
        <p:txBody>
          <a:bodyPr>
            <a:normAutofit/>
          </a:bodyPr>
          <a:lstStyle/>
          <a:p>
            <a:pPr lvl="0"/>
            <a:r>
              <a:rPr lang="en-US" sz="2400" dirty="0"/>
              <a:t>The number of schools that are recommended to participate depends on the size of the district. School districts with:</a:t>
            </a:r>
          </a:p>
          <a:p>
            <a:pPr lvl="1"/>
            <a:r>
              <a:rPr lang="en-US" sz="2400" dirty="0"/>
              <a:t>1-3 schools must administer the survey in </a:t>
            </a:r>
            <a:r>
              <a:rPr lang="en-US" sz="2400" i="1" dirty="0"/>
              <a:t>at least</a:t>
            </a:r>
            <a:r>
              <a:rPr lang="en-US" sz="2400" dirty="0"/>
              <a:t> 1 school.</a:t>
            </a:r>
          </a:p>
          <a:p>
            <a:pPr lvl="1"/>
            <a:r>
              <a:rPr lang="en-US" sz="2400" dirty="0"/>
              <a:t>4-6 must administer the survey in </a:t>
            </a:r>
            <a:r>
              <a:rPr lang="en-US" sz="2400" i="1" dirty="0"/>
              <a:t>at least</a:t>
            </a:r>
            <a:r>
              <a:rPr lang="en-US" sz="2400" dirty="0"/>
              <a:t> 3.</a:t>
            </a:r>
          </a:p>
          <a:p>
            <a:pPr lvl="1"/>
            <a:r>
              <a:rPr lang="en-US" sz="2400" dirty="0"/>
              <a:t>7-9 must administer the survey in </a:t>
            </a:r>
            <a:r>
              <a:rPr lang="en-US" sz="2400" i="1" dirty="0"/>
              <a:t>at least</a:t>
            </a:r>
            <a:r>
              <a:rPr lang="en-US" sz="2400" dirty="0"/>
              <a:t> 5.</a:t>
            </a:r>
          </a:p>
          <a:p>
            <a:pPr lvl="1"/>
            <a:r>
              <a:rPr lang="en-US" sz="2400" dirty="0"/>
              <a:t>10-12 must administer the survey in </a:t>
            </a:r>
            <a:r>
              <a:rPr lang="en-US" sz="2400" i="1" dirty="0"/>
              <a:t>at least</a:t>
            </a:r>
            <a:r>
              <a:rPr lang="en-US" sz="2400" dirty="0"/>
              <a:t> 6.</a:t>
            </a:r>
          </a:p>
          <a:p>
            <a:pPr lvl="1"/>
            <a:r>
              <a:rPr lang="en-US" sz="2400" dirty="0"/>
              <a:t>more than 12 HS must administer the survey in </a:t>
            </a:r>
            <a:r>
              <a:rPr lang="en-US" sz="2400" i="1" dirty="0"/>
              <a:t>at least</a:t>
            </a:r>
            <a:r>
              <a:rPr lang="en-US" sz="2400" dirty="0"/>
              <a:t> 8.</a:t>
            </a:r>
          </a:p>
          <a:p>
            <a:endParaRPr lang="en-US" dirty="0"/>
          </a:p>
        </p:txBody>
      </p:sp>
      <p:sp>
        <p:nvSpPr>
          <p:cNvPr id="4" name="Title 1"/>
          <p:cNvSpPr txBox="1">
            <a:spLocks noGrp="1"/>
          </p:cNvSpPr>
          <p:nvPr>
            <p:ph type="title"/>
          </p:nvPr>
        </p:nvSpPr>
        <p:spPr>
          <a:xfrm>
            <a:off x="2690731" y="121610"/>
            <a:ext cx="7095526" cy="55453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50" b="1" dirty="0">
                <a:solidFill>
                  <a:srgbClr val="00838B"/>
                </a:solidFill>
              </a:rPr>
              <a:t>South Carolina Department of Alcohol and Other Drug Abuse Services</a:t>
            </a: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206829" y="30967"/>
            <a:ext cx="2158244" cy="645179"/>
          </a:xfrm>
          <a:prstGeom prst="rect">
            <a:avLst/>
          </a:prstGeom>
        </p:spPr>
      </p:pic>
      <p:cxnSp>
        <p:nvCxnSpPr>
          <p:cNvPr id="6" name="Straight Connector 5"/>
          <p:cNvCxnSpPr>
            <a:cxnSpLocks/>
          </p:cNvCxnSpPr>
          <p:nvPr/>
        </p:nvCxnSpPr>
        <p:spPr>
          <a:xfrm flipV="1">
            <a:off x="206829" y="814083"/>
            <a:ext cx="11560628" cy="16554"/>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414544" y="1147033"/>
            <a:ext cx="7143750" cy="3518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00838B"/>
                </a:solidFill>
              </a:rPr>
              <a:t>Overview of CTC Survey</a:t>
            </a:r>
          </a:p>
        </p:txBody>
      </p:sp>
    </p:spTree>
    <p:extLst>
      <p:ext uri="{BB962C8B-B14F-4D97-AF65-F5344CB8AC3E}">
        <p14:creationId xmlns:p14="http://schemas.microsoft.com/office/powerpoint/2010/main" val="2720864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257" y="1796144"/>
            <a:ext cx="9397093" cy="3195988"/>
          </a:xfrm>
        </p:spPr>
        <p:txBody>
          <a:bodyPr vert="horz" lIns="91440" tIns="45720" rIns="91440" bIns="45720" rtlCol="0" anchor="t">
            <a:normAutofit/>
          </a:bodyPr>
          <a:lstStyle/>
          <a:p>
            <a:pPr lvl="0"/>
            <a:r>
              <a:rPr lang="en-US" sz="2400" dirty="0"/>
              <a:t>Simplest Approach - Survey entire middle and high school student body.</a:t>
            </a:r>
          </a:p>
          <a:p>
            <a:pPr lvl="1"/>
            <a:r>
              <a:rPr lang="en-US" sz="2400" dirty="0"/>
              <a:t>Otherwise, recommendation is to survey </a:t>
            </a:r>
            <a:r>
              <a:rPr lang="en-US" sz="2400" i="1" dirty="0"/>
              <a:t>at least</a:t>
            </a:r>
            <a:r>
              <a:rPr lang="en-US" sz="2400" dirty="0"/>
              <a:t> 7</a:t>
            </a:r>
            <a:r>
              <a:rPr lang="en-US" sz="2400" baseline="30000" dirty="0"/>
              <a:t>th</a:t>
            </a:r>
            <a:r>
              <a:rPr lang="en-US" sz="2400" dirty="0"/>
              <a:t>, 9</a:t>
            </a:r>
            <a:r>
              <a:rPr lang="en-US" sz="2400" baseline="30000" dirty="0"/>
              <a:t>th</a:t>
            </a:r>
            <a:r>
              <a:rPr lang="en-US" sz="2400" dirty="0"/>
              <a:t> and 11</a:t>
            </a:r>
            <a:r>
              <a:rPr lang="en-US" sz="2400" baseline="30000" dirty="0"/>
              <a:t>th</a:t>
            </a:r>
            <a:r>
              <a:rPr lang="en-US" sz="2400" dirty="0"/>
              <a:t> grade students.</a:t>
            </a:r>
          </a:p>
          <a:p>
            <a:r>
              <a:rPr lang="en-US" sz="2400" dirty="0"/>
              <a:t>Sites are encouraged to go beyond their 2022 sampling plan (those who conducted CTC previously) to include more schools and grades when possible.</a:t>
            </a:r>
          </a:p>
          <a:p>
            <a:r>
              <a:rPr lang="en-US" sz="2400" dirty="0"/>
              <a:t>At minimum, surveying the same schools and grades that they did in 2022 would ensure stronger data comparisons.</a:t>
            </a:r>
            <a:endParaRPr lang="en-US" sz="2400" dirty="0">
              <a:cs typeface="Calibri"/>
            </a:endParaRPr>
          </a:p>
          <a:p>
            <a:endParaRPr lang="en-US" dirty="0"/>
          </a:p>
        </p:txBody>
      </p:sp>
      <p:sp>
        <p:nvSpPr>
          <p:cNvPr id="4" name="Title 1"/>
          <p:cNvSpPr txBox="1">
            <a:spLocks noGrp="1"/>
          </p:cNvSpPr>
          <p:nvPr>
            <p:ph type="title"/>
          </p:nvPr>
        </p:nvSpPr>
        <p:spPr>
          <a:xfrm>
            <a:off x="2627891" y="204476"/>
            <a:ext cx="6592824" cy="5760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50" b="1" dirty="0">
                <a:solidFill>
                  <a:srgbClr val="00838B"/>
                </a:solidFill>
              </a:rPr>
              <a:t>South Carolina Department of Alcohol and Other Drug Abuse Services</a:t>
            </a: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315685" y="99218"/>
            <a:ext cx="2158244" cy="645179"/>
          </a:xfrm>
          <a:prstGeom prst="rect">
            <a:avLst/>
          </a:prstGeom>
        </p:spPr>
      </p:pic>
      <p:cxnSp>
        <p:nvCxnSpPr>
          <p:cNvPr id="6" name="Straight Connector 5"/>
          <p:cNvCxnSpPr>
            <a:cxnSpLocks/>
          </p:cNvCxnSpPr>
          <p:nvPr/>
        </p:nvCxnSpPr>
        <p:spPr>
          <a:xfrm flipV="1">
            <a:off x="315685" y="860862"/>
            <a:ext cx="10994572" cy="28617"/>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642257" y="1158936"/>
            <a:ext cx="7143750" cy="3518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00838B"/>
                </a:solidFill>
              </a:rPr>
              <a:t>CTC Survey Administration &amp; Plan</a:t>
            </a:r>
          </a:p>
        </p:txBody>
      </p:sp>
    </p:spTree>
    <p:extLst>
      <p:ext uri="{BB962C8B-B14F-4D97-AF65-F5344CB8AC3E}">
        <p14:creationId xmlns:p14="http://schemas.microsoft.com/office/powerpoint/2010/main" val="2102362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6A31E-691E-315B-0131-B2970ED4DC74}"/>
              </a:ext>
            </a:extLst>
          </p:cNvPr>
          <p:cNvSpPr>
            <a:spLocks noGrp="1"/>
          </p:cNvSpPr>
          <p:nvPr>
            <p:ph type="title"/>
          </p:nvPr>
        </p:nvSpPr>
        <p:spPr>
          <a:xfrm>
            <a:off x="1524000" y="5532438"/>
            <a:ext cx="7886700" cy="1325563"/>
          </a:xfrm>
        </p:spPr>
        <p:txBody>
          <a:bodyPr>
            <a:normAutofit/>
          </a:bodyPr>
          <a:lstStyle/>
          <a:p>
            <a:r>
              <a:rPr lang="en-US" sz="3000" dirty="0">
                <a:solidFill>
                  <a:srgbClr val="00838B"/>
                </a:solidFill>
                <a:latin typeface="+mn-lt"/>
              </a:rPr>
              <a:t>Timeline</a:t>
            </a:r>
          </a:p>
        </p:txBody>
      </p:sp>
      <p:graphicFrame>
        <p:nvGraphicFramePr>
          <p:cNvPr id="7" name="Content Placeholder 6">
            <a:extLst>
              <a:ext uri="{FF2B5EF4-FFF2-40B4-BE49-F238E27FC236}">
                <a16:creationId xmlns:a16="http://schemas.microsoft.com/office/drawing/2014/main" id="{B00B920E-2E9A-2405-BC15-7C81D5EDF22D}"/>
              </a:ext>
            </a:extLst>
          </p:cNvPr>
          <p:cNvGraphicFramePr>
            <a:graphicFrameLocks noGrp="1"/>
          </p:cNvGraphicFramePr>
          <p:nvPr>
            <p:ph idx="1"/>
          </p:nvPr>
        </p:nvGraphicFramePr>
        <p:xfrm>
          <a:off x="1524000" y="762570"/>
          <a:ext cx="9144000" cy="5901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itle 1">
            <a:extLst>
              <a:ext uri="{FF2B5EF4-FFF2-40B4-BE49-F238E27FC236}">
                <a16:creationId xmlns:a16="http://schemas.microsoft.com/office/drawing/2014/main" id="{0A6F8B60-A172-6DE1-7AAB-3DB5E8AB3E4B}"/>
              </a:ext>
            </a:extLst>
          </p:cNvPr>
          <p:cNvSpPr txBox="1">
            <a:spLocks/>
          </p:cNvSpPr>
          <p:nvPr/>
        </p:nvSpPr>
        <p:spPr>
          <a:xfrm>
            <a:off x="2560102" y="194375"/>
            <a:ext cx="6592824" cy="5760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50" b="1" dirty="0">
                <a:solidFill>
                  <a:srgbClr val="00838B"/>
                </a:solidFill>
              </a:rPr>
              <a:t>South Carolina Department of Alcohol and Other Drug Abuse Services</a:t>
            </a:r>
          </a:p>
        </p:txBody>
      </p:sp>
      <p:pic>
        <p:nvPicPr>
          <p:cNvPr id="12" name="Picture 11">
            <a:extLst>
              <a:ext uri="{FF2B5EF4-FFF2-40B4-BE49-F238E27FC236}">
                <a16:creationId xmlns:a16="http://schemas.microsoft.com/office/drawing/2014/main" id="{E9F5E53D-FBA9-E0BD-7D46-01A6BB93DB86}"/>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17715" y="117391"/>
            <a:ext cx="2158244" cy="645179"/>
          </a:xfrm>
          <a:prstGeom prst="rect">
            <a:avLst/>
          </a:prstGeom>
        </p:spPr>
      </p:pic>
      <p:cxnSp>
        <p:nvCxnSpPr>
          <p:cNvPr id="13" name="Straight Connector 12">
            <a:extLst>
              <a:ext uri="{FF2B5EF4-FFF2-40B4-BE49-F238E27FC236}">
                <a16:creationId xmlns:a16="http://schemas.microsoft.com/office/drawing/2014/main" id="{7DD9CD41-EB94-D06B-FC0B-3DC4E911921F}"/>
              </a:ext>
            </a:extLst>
          </p:cNvPr>
          <p:cNvCxnSpPr>
            <a:cxnSpLocks/>
          </p:cNvCxnSpPr>
          <p:nvPr/>
        </p:nvCxnSpPr>
        <p:spPr>
          <a:xfrm>
            <a:off x="217715" y="844888"/>
            <a:ext cx="11277599" cy="74"/>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7244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6A31E-691E-315B-0131-B2970ED4DC74}"/>
              </a:ext>
            </a:extLst>
          </p:cNvPr>
          <p:cNvSpPr>
            <a:spLocks noGrp="1"/>
          </p:cNvSpPr>
          <p:nvPr>
            <p:ph type="title"/>
          </p:nvPr>
        </p:nvSpPr>
        <p:spPr>
          <a:xfrm>
            <a:off x="1524000" y="5532438"/>
            <a:ext cx="7886700" cy="1325563"/>
          </a:xfrm>
        </p:spPr>
        <p:txBody>
          <a:bodyPr>
            <a:normAutofit/>
          </a:bodyPr>
          <a:lstStyle/>
          <a:p>
            <a:r>
              <a:rPr lang="en-US" sz="3000" dirty="0">
                <a:solidFill>
                  <a:srgbClr val="00838B"/>
                </a:solidFill>
                <a:latin typeface="+mn-lt"/>
              </a:rPr>
              <a:t>Timeline</a:t>
            </a:r>
          </a:p>
        </p:txBody>
      </p:sp>
      <p:graphicFrame>
        <p:nvGraphicFramePr>
          <p:cNvPr id="7" name="Content Placeholder 6">
            <a:extLst>
              <a:ext uri="{FF2B5EF4-FFF2-40B4-BE49-F238E27FC236}">
                <a16:creationId xmlns:a16="http://schemas.microsoft.com/office/drawing/2014/main" id="{B00B920E-2E9A-2405-BC15-7C81D5EDF22D}"/>
              </a:ext>
            </a:extLst>
          </p:cNvPr>
          <p:cNvGraphicFramePr>
            <a:graphicFrameLocks noGrp="1"/>
          </p:cNvGraphicFramePr>
          <p:nvPr>
            <p:ph idx="1"/>
          </p:nvPr>
        </p:nvGraphicFramePr>
        <p:xfrm>
          <a:off x="1413732" y="964436"/>
          <a:ext cx="9144000" cy="5901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48B719CA-3706-BF70-7DBB-80AEEC1EB670}"/>
              </a:ext>
            </a:extLst>
          </p:cNvPr>
          <p:cNvSpPr txBox="1">
            <a:spLocks/>
          </p:cNvSpPr>
          <p:nvPr/>
        </p:nvSpPr>
        <p:spPr>
          <a:xfrm>
            <a:off x="2542942" y="147800"/>
            <a:ext cx="6592824" cy="5760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50" b="1" dirty="0">
                <a:solidFill>
                  <a:srgbClr val="00838B"/>
                </a:solidFill>
              </a:rPr>
              <a:t>South Carolina Department of Alcohol and Other Drug Abuse Services</a:t>
            </a:r>
          </a:p>
        </p:txBody>
      </p:sp>
      <p:pic>
        <p:nvPicPr>
          <p:cNvPr id="4" name="Picture 3">
            <a:extLst>
              <a:ext uri="{FF2B5EF4-FFF2-40B4-BE49-F238E27FC236}">
                <a16:creationId xmlns:a16="http://schemas.microsoft.com/office/drawing/2014/main" id="{0AD9029C-BE6F-929F-61D6-C68319EE4CCF}"/>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17714" y="99218"/>
            <a:ext cx="2158244" cy="645179"/>
          </a:xfrm>
          <a:prstGeom prst="rect">
            <a:avLst/>
          </a:prstGeom>
        </p:spPr>
      </p:pic>
      <p:cxnSp>
        <p:nvCxnSpPr>
          <p:cNvPr id="5" name="Straight Connector 4">
            <a:extLst>
              <a:ext uri="{FF2B5EF4-FFF2-40B4-BE49-F238E27FC236}">
                <a16:creationId xmlns:a16="http://schemas.microsoft.com/office/drawing/2014/main" id="{DC0DDE7B-376D-8EF0-C07D-FFE2D512D121}"/>
              </a:ext>
            </a:extLst>
          </p:cNvPr>
          <p:cNvCxnSpPr>
            <a:cxnSpLocks/>
          </p:cNvCxnSpPr>
          <p:nvPr/>
        </p:nvCxnSpPr>
        <p:spPr>
          <a:xfrm>
            <a:off x="303137" y="930148"/>
            <a:ext cx="11072434" cy="0"/>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0183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6686" y="1948542"/>
            <a:ext cx="10167257" cy="3729265"/>
          </a:xfrm>
        </p:spPr>
        <p:txBody>
          <a:bodyPr vert="horz" lIns="91440" tIns="45720" rIns="91440" bIns="45720" rtlCol="0" anchor="t">
            <a:noAutofit/>
          </a:bodyPr>
          <a:lstStyle/>
          <a:p>
            <a:r>
              <a:rPr lang="en-US" sz="2400" dirty="0"/>
              <a:t>Who to contact for more information</a:t>
            </a:r>
          </a:p>
          <a:p>
            <a:pPr lvl="1"/>
            <a:r>
              <a:rPr lang="en-US" sz="2400" dirty="0"/>
              <a:t>Michelle </a:t>
            </a:r>
            <a:r>
              <a:rPr lang="en-US" sz="2400" dirty="0" err="1"/>
              <a:t>Nienhius</a:t>
            </a:r>
            <a:r>
              <a:rPr lang="en-US" sz="2400" dirty="0"/>
              <a:t>, Prevention Division Director at </a:t>
            </a:r>
            <a:r>
              <a:rPr lang="en-US" sz="2400" dirty="0">
                <a:hlinkClick r:id="rId2"/>
              </a:rPr>
              <a:t>mnienhius@daodas.sc.gov</a:t>
            </a:r>
            <a:endParaRPr lang="en-US" sz="2400" b="1" dirty="0"/>
          </a:p>
          <a:p>
            <a:pPr lvl="1"/>
            <a:r>
              <a:rPr lang="en-US" sz="2400" dirty="0">
                <a:latin typeface="Calibri"/>
                <a:cs typeface="Calibri"/>
              </a:rPr>
              <a:t>Emma Zawacki, Epidemiologist</a:t>
            </a:r>
          </a:p>
          <a:p>
            <a:pPr marL="457200" lvl="1" indent="0">
              <a:buNone/>
            </a:pPr>
            <a:r>
              <a:rPr lang="en-US" sz="2400" b="1" u="sng" dirty="0">
                <a:solidFill>
                  <a:schemeClr val="bg1"/>
                </a:solidFill>
                <a:latin typeface="Calibri"/>
                <a:cs typeface="Calibri"/>
                <a:hlinkClick r:id="rId3">
                  <a:extLst>
                    <a:ext uri="{A12FA001-AC4F-418D-AE19-62706E023703}">
                      <ahyp:hlinkClr xmlns:ahyp="http://schemas.microsoft.com/office/drawing/2018/hyperlinkcolor" val="tx"/>
                    </a:ext>
                  </a:extLst>
                </a:hlinkClick>
              </a:rPr>
              <a:t>     </a:t>
            </a:r>
            <a:r>
              <a:rPr lang="en-US" sz="2400" u="sng" dirty="0">
                <a:solidFill>
                  <a:srgbClr val="0563C1"/>
                </a:solidFill>
                <a:latin typeface="Calibri"/>
                <a:cs typeface="Calibri"/>
                <a:hlinkClick r:id="rId3">
                  <a:extLst>
                    <a:ext uri="{A12FA001-AC4F-418D-AE19-62706E023703}">
                      <ahyp:hlinkClr xmlns:ahyp="http://schemas.microsoft.com/office/drawing/2018/hyperlinkcolor" val="tx"/>
                    </a:ext>
                  </a:extLst>
                </a:hlinkClick>
              </a:rPr>
              <a:t>e</a:t>
            </a:r>
            <a:r>
              <a:rPr lang="en-US" sz="2400" dirty="0">
                <a:solidFill>
                  <a:srgbClr val="0563C1"/>
                </a:solidFill>
                <a:latin typeface="Calibri"/>
                <a:cs typeface="Calibri"/>
                <a:hlinkClick r:id="rId3">
                  <a:extLst>
                    <a:ext uri="{A12FA001-AC4F-418D-AE19-62706E023703}">
                      <ahyp:hlinkClr xmlns:ahyp="http://schemas.microsoft.com/office/drawing/2018/hyperlinkcolor" val="tx"/>
                    </a:ext>
                  </a:extLst>
                </a:hlinkClick>
              </a:rPr>
              <a:t>zawacki@daodas.sc.gov</a:t>
            </a:r>
            <a:endParaRPr lang="en-US" sz="2400" dirty="0">
              <a:solidFill>
                <a:srgbClr val="0563C1"/>
              </a:solidFill>
              <a:latin typeface="Calibri"/>
              <a:cs typeface="Calibri"/>
            </a:endParaRPr>
          </a:p>
          <a:p>
            <a:pPr marL="457200" lvl="1" indent="0">
              <a:buNone/>
            </a:pPr>
            <a:endParaRPr lang="en-US" sz="2400" dirty="0">
              <a:solidFill>
                <a:srgbClr val="0563C1"/>
              </a:solidFill>
              <a:latin typeface="Calibri"/>
              <a:cs typeface="Calibri"/>
            </a:endParaRPr>
          </a:p>
          <a:p>
            <a:pPr marL="457200" lvl="1" indent="0">
              <a:buNone/>
            </a:pPr>
            <a:r>
              <a:rPr lang="en-US" sz="2400" dirty="0">
                <a:solidFill>
                  <a:schemeClr val="tx1"/>
                </a:solidFill>
                <a:latin typeface="Calibri"/>
                <a:cs typeface="Calibri"/>
              </a:rPr>
              <a:t>Recruitment materials are on SC </a:t>
            </a:r>
            <a:r>
              <a:rPr lang="en-US" sz="2400" dirty="0">
                <a:solidFill>
                  <a:schemeClr val="tx1"/>
                </a:solidFill>
                <a:cs typeface="Calibri"/>
              </a:rPr>
              <a:t>Documents website: </a:t>
            </a:r>
            <a:r>
              <a:rPr lang="en-US" sz="2400" dirty="0">
                <a:solidFill>
                  <a:schemeClr val="tx1"/>
                </a:solidFill>
                <a:cs typeface="Calibri"/>
                <a:hlinkClick r:id="rId4"/>
              </a:rPr>
              <a:t>https://ncweb.pire.org/scdocuments/</a:t>
            </a:r>
            <a:endParaRPr lang="en-US" sz="2400" dirty="0">
              <a:solidFill>
                <a:schemeClr val="tx1"/>
              </a:solidFill>
              <a:cs typeface="Calibri"/>
            </a:endParaRPr>
          </a:p>
          <a:p>
            <a:pPr marL="457200" lvl="1" indent="0">
              <a:buNone/>
            </a:pPr>
            <a:r>
              <a:rPr lang="en-US" sz="2400" dirty="0">
                <a:solidFill>
                  <a:schemeClr val="tx1"/>
                </a:solidFill>
                <a:latin typeface="Calibri"/>
                <a:cs typeface="Calibri"/>
              </a:rPr>
              <a:t>Search: Prevention Quarterly Meeting Materials (May 4, 2023)</a:t>
            </a:r>
          </a:p>
          <a:p>
            <a:pPr marL="457200" lvl="1" indent="0">
              <a:buNone/>
            </a:pPr>
            <a:endParaRPr lang="en-US" sz="2000" dirty="0">
              <a:latin typeface="Calibri"/>
              <a:cs typeface="Calibri"/>
            </a:endParaRPr>
          </a:p>
          <a:p>
            <a:pPr lvl="1"/>
            <a:endParaRPr lang="en-US" sz="2000" dirty="0">
              <a:latin typeface="Calibri"/>
              <a:cs typeface="Calibri"/>
            </a:endParaRPr>
          </a:p>
          <a:p>
            <a:pPr lvl="1"/>
            <a:endParaRPr lang="en-US" sz="2000" dirty="0">
              <a:latin typeface="Calibri"/>
              <a:cs typeface="Calibri"/>
            </a:endParaRPr>
          </a:p>
          <a:p>
            <a:pPr lvl="1"/>
            <a:endParaRPr lang="en-US" sz="2000" dirty="0">
              <a:latin typeface="Calibri"/>
              <a:cs typeface="Calibri"/>
            </a:endParaRPr>
          </a:p>
          <a:p>
            <a:pPr marL="0" indent="0">
              <a:buNone/>
            </a:pPr>
            <a:endParaRPr lang="en-US" dirty="0">
              <a:latin typeface="Calibri Light"/>
              <a:cs typeface="Calibri Light"/>
            </a:endParaRPr>
          </a:p>
          <a:p>
            <a:pPr marL="0" indent="0">
              <a:buNone/>
            </a:pPr>
            <a:endParaRPr lang="en-US" dirty="0">
              <a:latin typeface="Calibri Light"/>
              <a:cs typeface="Calibri Light"/>
            </a:endParaRPr>
          </a:p>
          <a:p>
            <a:pPr marL="0" indent="0">
              <a:buNone/>
            </a:pPr>
            <a:endParaRPr lang="en-US" dirty="0">
              <a:cs typeface="Calibri"/>
            </a:endParaRPr>
          </a:p>
        </p:txBody>
      </p:sp>
      <p:sp>
        <p:nvSpPr>
          <p:cNvPr id="4" name="Title 1"/>
          <p:cNvSpPr txBox="1">
            <a:spLocks noGrp="1"/>
          </p:cNvSpPr>
          <p:nvPr>
            <p:ph type="title"/>
          </p:nvPr>
        </p:nvSpPr>
        <p:spPr>
          <a:xfrm>
            <a:off x="2799588" y="107436"/>
            <a:ext cx="6592824" cy="5760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50" b="1" dirty="0">
                <a:solidFill>
                  <a:srgbClr val="00838B"/>
                </a:solidFill>
              </a:rPr>
              <a:t>South Carolina Department of Alcohol and Other Drug Abuse Services</a:t>
            </a:r>
          </a:p>
        </p:txBody>
      </p:sp>
      <p:pic>
        <p:nvPicPr>
          <p:cNvPr id="5" name="Picture 4"/>
          <p:cNvPicPr/>
          <p:nvPr/>
        </p:nvPicPr>
        <p:blipFill>
          <a:blip r:embed="rId5" cstate="print">
            <a:extLst>
              <a:ext uri="{28A0092B-C50C-407E-A947-70E740481C1C}">
                <a14:useLocalDpi xmlns:a14="http://schemas.microsoft.com/office/drawing/2010/main" val="0"/>
              </a:ext>
            </a:extLst>
          </a:blip>
          <a:stretch>
            <a:fillRect/>
          </a:stretch>
        </p:blipFill>
        <p:spPr>
          <a:xfrm>
            <a:off x="357792" y="110417"/>
            <a:ext cx="2158244" cy="645179"/>
          </a:xfrm>
          <a:prstGeom prst="rect">
            <a:avLst/>
          </a:prstGeom>
        </p:spPr>
      </p:pic>
      <p:cxnSp>
        <p:nvCxnSpPr>
          <p:cNvPr id="6" name="Straight Connector 5"/>
          <p:cNvCxnSpPr>
            <a:cxnSpLocks/>
          </p:cNvCxnSpPr>
          <p:nvPr/>
        </p:nvCxnSpPr>
        <p:spPr>
          <a:xfrm flipV="1">
            <a:off x="357792" y="943201"/>
            <a:ext cx="10898037" cy="53242"/>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500743" y="1180192"/>
            <a:ext cx="7143750" cy="3518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00838B"/>
                </a:solidFill>
              </a:rPr>
              <a:t>Contact Information</a:t>
            </a:r>
          </a:p>
        </p:txBody>
      </p:sp>
    </p:spTree>
    <p:extLst>
      <p:ext uri="{BB962C8B-B14F-4D97-AF65-F5344CB8AC3E}">
        <p14:creationId xmlns:p14="http://schemas.microsoft.com/office/powerpoint/2010/main" val="8928699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5E85E9-B182-4745-8B29-B266E7C064B8}"/>
              </a:ext>
            </a:extLst>
          </p:cNvPr>
          <p:cNvSpPr>
            <a:spLocks noGrp="1"/>
          </p:cNvSpPr>
          <p:nvPr>
            <p:ph idx="1"/>
          </p:nvPr>
        </p:nvSpPr>
        <p:spPr/>
        <p:txBody>
          <a:bodyPr/>
          <a:lstStyle/>
          <a:p>
            <a:pPr marL="0" indent="0" algn="ctr">
              <a:buNone/>
            </a:pPr>
            <a:endParaRPr lang="en-US" sz="5400" b="1" dirty="0"/>
          </a:p>
          <a:p>
            <a:pPr marL="0" indent="0" algn="ctr">
              <a:buNone/>
            </a:pPr>
            <a:r>
              <a:rPr lang="en-US" sz="5400" b="1" dirty="0" err="1"/>
              <a:t>Synar</a:t>
            </a:r>
            <a:r>
              <a:rPr lang="en-US" sz="5400" b="1" dirty="0"/>
              <a:t>/STEP</a:t>
            </a:r>
          </a:p>
          <a:p>
            <a:endParaRPr lang="en-US" dirty="0"/>
          </a:p>
        </p:txBody>
      </p:sp>
      <p:sp>
        <p:nvSpPr>
          <p:cNvPr id="3" name="Date Placeholder 2">
            <a:extLst>
              <a:ext uri="{FF2B5EF4-FFF2-40B4-BE49-F238E27FC236}">
                <a16:creationId xmlns:a16="http://schemas.microsoft.com/office/drawing/2014/main" id="{D3EE3F3C-3B7E-46B3-BEC6-1D33E7C64E31}"/>
              </a:ext>
            </a:extLst>
          </p:cNvPr>
          <p:cNvSpPr>
            <a:spLocks noGrp="1"/>
          </p:cNvSpPr>
          <p:nvPr>
            <p:ph type="dt" sz="half" idx="2"/>
          </p:nvPr>
        </p:nvSpPr>
        <p:spPr/>
        <p:txBody>
          <a:bodyPr/>
          <a:lstStyle/>
          <a:p>
            <a:fld id="{D32C9CBE-BB3D-4D4A-BBA2-C9CC33C12E4A}" type="datetime1">
              <a:rPr lang="en-US" smtClean="0"/>
              <a:t>8/3/2023</a:t>
            </a:fld>
            <a:endParaRPr lang="en-US" dirty="0"/>
          </a:p>
        </p:txBody>
      </p:sp>
    </p:spTree>
    <p:extLst>
      <p:ext uri="{BB962C8B-B14F-4D97-AF65-F5344CB8AC3E}">
        <p14:creationId xmlns:p14="http://schemas.microsoft.com/office/powerpoint/2010/main" val="36600689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3C3F36-C02D-45A0-BD6E-5A14DD96C310}"/>
              </a:ext>
            </a:extLst>
          </p:cNvPr>
          <p:cNvSpPr>
            <a:spLocks noGrp="1"/>
          </p:cNvSpPr>
          <p:nvPr>
            <p:ph idx="1"/>
          </p:nvPr>
        </p:nvSpPr>
        <p:spPr>
          <a:xfrm>
            <a:off x="290457" y="1296815"/>
            <a:ext cx="11300529" cy="5026712"/>
          </a:xfrm>
        </p:spPr>
        <p:txBody>
          <a:bodyPr/>
          <a:lstStyle/>
          <a:p>
            <a:r>
              <a:rPr lang="en-US" dirty="0"/>
              <a:t>Synar Tobacco Enforcement Partnerships (STEP)</a:t>
            </a:r>
          </a:p>
          <a:p>
            <a:r>
              <a:rPr lang="en-US" dirty="0"/>
              <a:t>The SC STEP program is an incentives based program that incorporates current aspects of our state’s prevention system, the Synar study, merchant education, and mandated county tobacco compliance checks, with federal mandates and other tobacco control and enforcement initiatives, the Synar coverage study (federal requirement) and tobacco strategy incentives. (i.e., Tobacco Education Program, Point-of-Sale work, and Multi-Jurisdictional Law Enforcement Agreements). </a:t>
            </a:r>
          </a:p>
          <a:p>
            <a:r>
              <a:rPr lang="en-US" i="1" dirty="0"/>
              <a:t>The intent is for the STEP program to package tobacco enforcement best practices and requirements and provide financial incentives to encourage the use of best practices at the local level. </a:t>
            </a:r>
          </a:p>
          <a:p>
            <a:r>
              <a:rPr lang="en-US" dirty="0"/>
              <a:t>Each year, a portion of the Substance Abuse Block Grant (after the costs are reimbursed for the Synar study and bonuses) is divvied up and allocated based on the STEP-approved activities completed in each county.  </a:t>
            </a:r>
          </a:p>
          <a:p>
            <a:r>
              <a:rPr lang="en-US" dirty="0"/>
              <a:t>Payments for this past fiscal year were issued in early July</a:t>
            </a:r>
            <a:r>
              <a:rPr lang="en-US"/>
              <a:t>. </a:t>
            </a:r>
            <a:endParaRPr lang="en-US" dirty="0"/>
          </a:p>
        </p:txBody>
      </p:sp>
      <p:sp>
        <p:nvSpPr>
          <p:cNvPr id="3" name="Date Placeholder 2">
            <a:extLst>
              <a:ext uri="{FF2B5EF4-FFF2-40B4-BE49-F238E27FC236}">
                <a16:creationId xmlns:a16="http://schemas.microsoft.com/office/drawing/2014/main" id="{82FDC444-67CB-4FA4-95ED-92CA757AFC41}"/>
              </a:ext>
            </a:extLst>
          </p:cNvPr>
          <p:cNvSpPr>
            <a:spLocks noGrp="1"/>
          </p:cNvSpPr>
          <p:nvPr>
            <p:ph type="dt" sz="half" idx="2"/>
          </p:nvPr>
        </p:nvSpPr>
        <p:spPr/>
        <p:txBody>
          <a:bodyPr/>
          <a:lstStyle/>
          <a:p>
            <a:fld id="{D32C9CBE-BB3D-4D4A-BBA2-C9CC33C12E4A}" type="datetime1">
              <a:rPr lang="en-US" smtClean="0"/>
              <a:t>8/3/2023</a:t>
            </a:fld>
            <a:endParaRPr lang="en-US" dirty="0"/>
          </a:p>
        </p:txBody>
      </p:sp>
      <p:sp>
        <p:nvSpPr>
          <p:cNvPr id="4" name="Rectangle 3">
            <a:extLst>
              <a:ext uri="{FF2B5EF4-FFF2-40B4-BE49-F238E27FC236}">
                <a16:creationId xmlns:a16="http://schemas.microsoft.com/office/drawing/2014/main" id="{ABC9DB50-6383-4731-91EC-2E4AB2DC5311}"/>
              </a:ext>
            </a:extLst>
          </p:cNvPr>
          <p:cNvSpPr/>
          <p:nvPr/>
        </p:nvSpPr>
        <p:spPr>
          <a:xfrm>
            <a:off x="290457" y="835150"/>
            <a:ext cx="5805543" cy="461665"/>
          </a:xfrm>
          <a:prstGeom prst="rect">
            <a:avLst/>
          </a:prstGeom>
        </p:spPr>
        <p:txBody>
          <a:bodyPr wrap="square">
            <a:spAutoFit/>
          </a:bodyPr>
          <a:lstStyle/>
          <a:p>
            <a:r>
              <a:rPr lang="en-US" sz="2400" b="1" dirty="0">
                <a:solidFill>
                  <a:srgbClr val="00838B"/>
                </a:solidFill>
              </a:rPr>
              <a:t>SYNAR and STEP Program Overview</a:t>
            </a:r>
          </a:p>
        </p:txBody>
      </p:sp>
    </p:spTree>
    <p:extLst>
      <p:ext uri="{BB962C8B-B14F-4D97-AF65-F5344CB8AC3E}">
        <p14:creationId xmlns:p14="http://schemas.microsoft.com/office/powerpoint/2010/main" val="30788393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2284D1-2EB3-4A4A-AC47-00E60009E234}"/>
              </a:ext>
            </a:extLst>
          </p:cNvPr>
          <p:cNvSpPr>
            <a:spLocks noGrp="1"/>
          </p:cNvSpPr>
          <p:nvPr>
            <p:ph idx="1"/>
          </p:nvPr>
        </p:nvSpPr>
        <p:spPr>
          <a:xfrm>
            <a:off x="322730" y="1333949"/>
            <a:ext cx="11229190" cy="5217458"/>
          </a:xfrm>
        </p:spPr>
        <p:txBody>
          <a:bodyPr/>
          <a:lstStyle/>
          <a:p>
            <a:r>
              <a:rPr lang="en-US" dirty="0"/>
              <a:t>Counties can earn STEP points for some or all of the following efforts:</a:t>
            </a:r>
          </a:p>
          <a:p>
            <a:r>
              <a:rPr lang="en-US" dirty="0"/>
              <a:t>• Conducting tobacco compliance checks,</a:t>
            </a:r>
          </a:p>
          <a:p>
            <a:r>
              <a:rPr lang="en-US" dirty="0"/>
              <a:t>• Reporting new tobacco outlets and cleaning their list frame,</a:t>
            </a:r>
          </a:p>
          <a:p>
            <a:r>
              <a:rPr lang="en-US" dirty="0"/>
              <a:t>• Merchant Education,</a:t>
            </a:r>
          </a:p>
          <a:p>
            <a:r>
              <a:rPr lang="en-US" dirty="0"/>
              <a:t>• Tobacco Education Program,</a:t>
            </a:r>
          </a:p>
          <a:p>
            <a:r>
              <a:rPr lang="en-US" dirty="0"/>
              <a:t>• Point-of-Sale Taskforce development,</a:t>
            </a:r>
          </a:p>
          <a:p>
            <a:r>
              <a:rPr lang="en-US" dirty="0"/>
              <a:t>• Merchant Pledge(s),</a:t>
            </a:r>
          </a:p>
          <a:p>
            <a:r>
              <a:rPr lang="en-US" dirty="0"/>
              <a:t>• Establishing multi-jurisdictional law enforcement agreements around tobacco.</a:t>
            </a:r>
          </a:p>
          <a:p>
            <a:r>
              <a:rPr lang="en-US" dirty="0"/>
              <a:t>Please use the following designated STEP email address to ask DAODAS questions regarding STEP: </a:t>
            </a:r>
            <a:r>
              <a:rPr lang="en-US" dirty="0">
                <a:hlinkClick r:id="rId2"/>
              </a:rPr>
              <a:t>daodas.stepprogram@daodas.sc.gov</a:t>
            </a:r>
            <a:endParaRPr lang="en-US" dirty="0"/>
          </a:p>
          <a:p>
            <a:r>
              <a:rPr lang="en-US" dirty="0"/>
              <a:t>Additionally, all templates, forms, and the STEP Cover Sheet are on the SC Documents webpage: </a:t>
            </a:r>
          </a:p>
          <a:p>
            <a:r>
              <a:rPr lang="en-US" dirty="0"/>
              <a:t>Search STEP</a:t>
            </a:r>
          </a:p>
        </p:txBody>
      </p:sp>
      <p:sp>
        <p:nvSpPr>
          <p:cNvPr id="3" name="Date Placeholder 2">
            <a:extLst>
              <a:ext uri="{FF2B5EF4-FFF2-40B4-BE49-F238E27FC236}">
                <a16:creationId xmlns:a16="http://schemas.microsoft.com/office/drawing/2014/main" id="{7348B899-B301-4283-945A-E517A96E5E7A}"/>
              </a:ext>
            </a:extLst>
          </p:cNvPr>
          <p:cNvSpPr>
            <a:spLocks noGrp="1"/>
          </p:cNvSpPr>
          <p:nvPr>
            <p:ph type="dt" sz="half" idx="2"/>
          </p:nvPr>
        </p:nvSpPr>
        <p:spPr/>
        <p:txBody>
          <a:bodyPr/>
          <a:lstStyle/>
          <a:p>
            <a:fld id="{D32C9CBE-BB3D-4D4A-BBA2-C9CC33C12E4A}" type="datetime1">
              <a:rPr lang="en-US" smtClean="0"/>
              <a:t>8/3/2023</a:t>
            </a:fld>
            <a:endParaRPr lang="en-US" dirty="0"/>
          </a:p>
        </p:txBody>
      </p:sp>
      <p:sp>
        <p:nvSpPr>
          <p:cNvPr id="4" name="Rectangle 3">
            <a:extLst>
              <a:ext uri="{FF2B5EF4-FFF2-40B4-BE49-F238E27FC236}">
                <a16:creationId xmlns:a16="http://schemas.microsoft.com/office/drawing/2014/main" id="{33B98F26-80A4-4BF0-B308-28CE226EB52E}"/>
              </a:ext>
            </a:extLst>
          </p:cNvPr>
          <p:cNvSpPr/>
          <p:nvPr/>
        </p:nvSpPr>
        <p:spPr>
          <a:xfrm>
            <a:off x="322730" y="699247"/>
            <a:ext cx="5411097" cy="461665"/>
          </a:xfrm>
          <a:prstGeom prst="rect">
            <a:avLst/>
          </a:prstGeom>
        </p:spPr>
        <p:txBody>
          <a:bodyPr wrap="square">
            <a:spAutoFit/>
          </a:bodyPr>
          <a:lstStyle/>
          <a:p>
            <a:r>
              <a:rPr lang="en-US" sz="2400" b="1" dirty="0">
                <a:solidFill>
                  <a:srgbClr val="00838B"/>
                </a:solidFill>
              </a:rPr>
              <a:t>SYNAR and STEP Program Overview</a:t>
            </a:r>
          </a:p>
        </p:txBody>
      </p:sp>
    </p:spTree>
    <p:extLst>
      <p:ext uri="{BB962C8B-B14F-4D97-AF65-F5344CB8AC3E}">
        <p14:creationId xmlns:p14="http://schemas.microsoft.com/office/powerpoint/2010/main" val="38376831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3FEDCE-A67A-4EF4-BE61-8A333FC2122C}"/>
              </a:ext>
            </a:extLst>
          </p:cNvPr>
          <p:cNvSpPr>
            <a:spLocks noGrp="1"/>
          </p:cNvSpPr>
          <p:nvPr>
            <p:ph idx="1"/>
          </p:nvPr>
        </p:nvSpPr>
        <p:spPr/>
        <p:txBody>
          <a:bodyPr/>
          <a:lstStyle/>
          <a:p>
            <a:pPr marL="0" indent="0" algn="ctr">
              <a:buNone/>
            </a:pPr>
            <a:endParaRPr lang="en-US" sz="5400" b="1" dirty="0"/>
          </a:p>
          <a:p>
            <a:pPr marL="0" indent="0" algn="ctr">
              <a:buNone/>
            </a:pPr>
            <a:r>
              <a:rPr lang="en-US" sz="5400" b="1" dirty="0"/>
              <a:t>PREP/TEP</a:t>
            </a:r>
          </a:p>
          <a:p>
            <a:endParaRPr lang="en-US" dirty="0"/>
          </a:p>
        </p:txBody>
      </p:sp>
      <p:sp>
        <p:nvSpPr>
          <p:cNvPr id="3" name="Date Placeholder 2">
            <a:extLst>
              <a:ext uri="{FF2B5EF4-FFF2-40B4-BE49-F238E27FC236}">
                <a16:creationId xmlns:a16="http://schemas.microsoft.com/office/drawing/2014/main" id="{F7CD66A0-1A46-444F-9EA3-6E56B9731F07}"/>
              </a:ext>
            </a:extLst>
          </p:cNvPr>
          <p:cNvSpPr>
            <a:spLocks noGrp="1"/>
          </p:cNvSpPr>
          <p:nvPr>
            <p:ph type="dt" sz="half" idx="2"/>
          </p:nvPr>
        </p:nvSpPr>
        <p:spPr/>
        <p:txBody>
          <a:bodyPr/>
          <a:lstStyle/>
          <a:p>
            <a:fld id="{D32C9CBE-BB3D-4D4A-BBA2-C9CC33C12E4A}" type="datetime1">
              <a:rPr lang="en-US" smtClean="0"/>
              <a:t>8/3/2023</a:t>
            </a:fld>
            <a:endParaRPr lang="en-US" dirty="0"/>
          </a:p>
        </p:txBody>
      </p:sp>
    </p:spTree>
    <p:extLst>
      <p:ext uri="{BB962C8B-B14F-4D97-AF65-F5344CB8AC3E}">
        <p14:creationId xmlns:p14="http://schemas.microsoft.com/office/powerpoint/2010/main" val="5865445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C8EF65-5DE5-4296-A3BD-3854B172734E}"/>
              </a:ext>
            </a:extLst>
          </p:cNvPr>
          <p:cNvSpPr/>
          <p:nvPr/>
        </p:nvSpPr>
        <p:spPr>
          <a:xfrm>
            <a:off x="381000" y="734326"/>
            <a:ext cx="11234057" cy="646331"/>
          </a:xfrm>
          <a:prstGeom prst="rect">
            <a:avLst/>
          </a:prstGeom>
        </p:spPr>
        <p:txBody>
          <a:bodyPr wrap="square">
            <a:spAutoFit/>
          </a:bodyPr>
          <a:lstStyle/>
          <a:p>
            <a:pPr algn="ctr"/>
            <a:r>
              <a:rPr lang="en-US" sz="3600" dirty="0">
                <a:solidFill>
                  <a:srgbClr val="00838B"/>
                </a:solidFill>
              </a:rPr>
              <a:t>PREP Reminders</a:t>
            </a:r>
          </a:p>
        </p:txBody>
      </p:sp>
      <p:sp>
        <p:nvSpPr>
          <p:cNvPr id="4" name="Content Placeholder 3">
            <a:extLst>
              <a:ext uri="{FF2B5EF4-FFF2-40B4-BE49-F238E27FC236}">
                <a16:creationId xmlns:a16="http://schemas.microsoft.com/office/drawing/2014/main" id="{F677439C-0EC4-4A6A-BAFD-ED0E9F5D0C4D}"/>
              </a:ext>
            </a:extLst>
          </p:cNvPr>
          <p:cNvSpPr>
            <a:spLocks noGrp="1"/>
          </p:cNvSpPr>
          <p:nvPr>
            <p:ph idx="1"/>
          </p:nvPr>
        </p:nvSpPr>
        <p:spPr>
          <a:xfrm>
            <a:off x="478971" y="1380657"/>
            <a:ext cx="11136086" cy="4743017"/>
          </a:xfrm>
        </p:spPr>
        <p:txBody>
          <a:bodyPr/>
          <a:lstStyle/>
          <a:p>
            <a:r>
              <a:rPr lang="en-US" sz="2400" dirty="0"/>
              <a:t>Revisions have been made to the PREP curriculum</a:t>
            </a:r>
          </a:p>
          <a:p>
            <a:r>
              <a:rPr lang="en-US" sz="2400" dirty="0"/>
              <a:t>All materials are on DAODAS website:  </a:t>
            </a:r>
            <a:r>
              <a:rPr lang="en-US" sz="2400" dirty="0">
                <a:hlinkClick r:id="rId2"/>
              </a:rPr>
              <a:t>https://www.daodas.sc.gov/services/prevention/merchant-initiatives/</a:t>
            </a:r>
            <a:endParaRPr lang="en-US" sz="2400" dirty="0"/>
          </a:p>
          <a:p>
            <a:r>
              <a:rPr lang="en-US" sz="2400" dirty="0"/>
              <a:t>PREP Training Materials- this is a password protected site</a:t>
            </a:r>
          </a:p>
          <a:p>
            <a:r>
              <a:rPr lang="en-US" sz="2400" dirty="0"/>
              <a:t>Password will be provided via email once staff members complete TOT</a:t>
            </a:r>
          </a:p>
          <a:p>
            <a:r>
              <a:rPr lang="en-US" sz="2400" dirty="0"/>
              <a:t>TOT training on Relias:  The video can be found under the following title and individuals can self-enroll  </a:t>
            </a:r>
            <a:r>
              <a:rPr lang="en-US" sz="2400" b="1" dirty="0"/>
              <a:t>South Carolina Palmetto Retailers Education Program Training of Trainers 2022 (PREP TOT)</a:t>
            </a:r>
            <a:endParaRPr lang="en-US" sz="2400" dirty="0"/>
          </a:p>
          <a:p>
            <a:r>
              <a:rPr lang="en-US" sz="2400" dirty="0"/>
              <a:t>Please use the new fillable forms-all names and addresses should be typed into the new forms-handwriting is difficult to read and postage is being wasted when cards are returned to the agency.</a:t>
            </a:r>
          </a:p>
        </p:txBody>
      </p:sp>
    </p:spTree>
    <p:extLst>
      <p:ext uri="{BB962C8B-B14F-4D97-AF65-F5344CB8AC3E}">
        <p14:creationId xmlns:p14="http://schemas.microsoft.com/office/powerpoint/2010/main" val="299582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7EDBBC-2B50-4DB5-B7BD-CCCF28B19C4E}"/>
              </a:ext>
            </a:extLst>
          </p:cNvPr>
          <p:cNvSpPr>
            <a:spLocks noGrp="1"/>
          </p:cNvSpPr>
          <p:nvPr>
            <p:ph idx="1"/>
          </p:nvPr>
        </p:nvSpPr>
        <p:spPr>
          <a:xfrm>
            <a:off x="442125" y="881743"/>
            <a:ext cx="11314445" cy="5578046"/>
          </a:xfrm>
        </p:spPr>
        <p:txBody>
          <a:bodyPr/>
          <a:lstStyle/>
          <a:p>
            <a:r>
              <a:rPr lang="en-US" b="1" dirty="0"/>
              <a:t>FY 24 Funding and Compliance Contract and Prevention Services Manual</a:t>
            </a:r>
          </a:p>
          <a:p>
            <a:r>
              <a:rPr lang="en-US" dirty="0"/>
              <a:t>Contracts have been sent out via DocuSign</a:t>
            </a:r>
          </a:p>
          <a:p>
            <a:r>
              <a:rPr lang="en-US" dirty="0"/>
              <a:t>Prevention Directors should obtain a copy of the executed contract from the Executive Director to review</a:t>
            </a:r>
          </a:p>
          <a:p>
            <a:r>
              <a:rPr lang="en-US" dirty="0"/>
              <a:t>Prevention Services Manual has been updated for FY24 and the revised copy will be placed on the SC Documents website</a:t>
            </a:r>
          </a:p>
          <a:p>
            <a:r>
              <a:rPr lang="en-US" b="1" dirty="0"/>
              <a:t>Reminders: </a:t>
            </a:r>
          </a:p>
          <a:p>
            <a:r>
              <a:rPr lang="en-US" dirty="0"/>
              <a:t>All full- and part-time employees (or contract personnel providing direct service related to primary prevention services) delivering prevention services shall have a period of 36 months from their permanent date of hire to obtain prevention certification through the South Carolina Association of Prevention Professionals and Advocates. The certification timeline allows agencies to include a probationary period, not to exceed six months, if they desire.</a:t>
            </a:r>
          </a:p>
          <a:p>
            <a:pPr eaLnBrk="0" hangingPunct="0"/>
            <a:r>
              <a:rPr lang="en-US" dirty="0"/>
              <a:t>All prevention professionals must have a training plan for obtaining and maintaining certification. This plan must be </a:t>
            </a:r>
            <a:r>
              <a:rPr lang="en-US" b="1" dirty="0"/>
              <a:t>updated annually</a:t>
            </a:r>
            <a:r>
              <a:rPr lang="en-US" dirty="0"/>
              <a:t>.</a:t>
            </a:r>
          </a:p>
          <a:p>
            <a:pPr eaLnBrk="0" hangingPunct="0"/>
            <a:r>
              <a:rPr lang="en-US" dirty="0"/>
              <a:t>All prevention staff shall attend the Substance Abuse Prevention Specialist Training (SAPST) within two years of their hire date.</a:t>
            </a:r>
          </a:p>
          <a:p>
            <a:endParaRPr lang="en-US" dirty="0"/>
          </a:p>
        </p:txBody>
      </p:sp>
      <p:sp>
        <p:nvSpPr>
          <p:cNvPr id="3" name="Date Placeholder 2">
            <a:extLst>
              <a:ext uri="{FF2B5EF4-FFF2-40B4-BE49-F238E27FC236}">
                <a16:creationId xmlns:a16="http://schemas.microsoft.com/office/drawing/2014/main" id="{CA8FF815-FDB9-4B75-81BC-623CCF823387}"/>
              </a:ext>
            </a:extLst>
          </p:cNvPr>
          <p:cNvSpPr>
            <a:spLocks noGrp="1"/>
          </p:cNvSpPr>
          <p:nvPr>
            <p:ph type="dt" sz="half" idx="2"/>
          </p:nvPr>
        </p:nvSpPr>
        <p:spPr/>
        <p:txBody>
          <a:bodyPr/>
          <a:lstStyle/>
          <a:p>
            <a:fld id="{D32C9CBE-BB3D-4D4A-BBA2-C9CC33C12E4A}" type="datetime1">
              <a:rPr lang="en-US" smtClean="0"/>
              <a:t>8/3/2023</a:t>
            </a:fld>
            <a:endParaRPr lang="en-US" dirty="0"/>
          </a:p>
        </p:txBody>
      </p:sp>
    </p:spTree>
    <p:extLst>
      <p:ext uri="{BB962C8B-B14F-4D97-AF65-F5344CB8AC3E}">
        <p14:creationId xmlns:p14="http://schemas.microsoft.com/office/powerpoint/2010/main" val="2416780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3882F5-DDF9-4021-B29E-5AF085FCD8F3}"/>
              </a:ext>
            </a:extLst>
          </p:cNvPr>
          <p:cNvSpPr>
            <a:spLocks noGrp="1"/>
          </p:cNvSpPr>
          <p:nvPr>
            <p:ph idx="1"/>
          </p:nvPr>
        </p:nvSpPr>
        <p:spPr/>
        <p:txBody>
          <a:bodyPr/>
          <a:lstStyle/>
          <a:p>
            <a:pPr marL="0" indent="0" algn="ctr">
              <a:buNone/>
            </a:pPr>
            <a:endParaRPr lang="en-US" sz="5400" b="1" dirty="0"/>
          </a:p>
          <a:p>
            <a:pPr marL="0" indent="0" algn="ctr">
              <a:buNone/>
            </a:pPr>
            <a:endParaRPr lang="en-US" sz="5400" b="1" dirty="0"/>
          </a:p>
          <a:p>
            <a:pPr marL="0" indent="0" algn="ctr">
              <a:buNone/>
            </a:pPr>
            <a:r>
              <a:rPr lang="en-US" sz="5400" b="1" dirty="0"/>
              <a:t>Overdose Prevention</a:t>
            </a:r>
          </a:p>
          <a:p>
            <a:endParaRPr lang="en-US" dirty="0"/>
          </a:p>
        </p:txBody>
      </p:sp>
      <p:sp>
        <p:nvSpPr>
          <p:cNvPr id="3" name="Date Placeholder 2">
            <a:extLst>
              <a:ext uri="{FF2B5EF4-FFF2-40B4-BE49-F238E27FC236}">
                <a16:creationId xmlns:a16="http://schemas.microsoft.com/office/drawing/2014/main" id="{C5C73EC7-3862-4806-8DF4-F66F687AA75E}"/>
              </a:ext>
            </a:extLst>
          </p:cNvPr>
          <p:cNvSpPr>
            <a:spLocks noGrp="1"/>
          </p:cNvSpPr>
          <p:nvPr>
            <p:ph type="dt" sz="half" idx="2"/>
          </p:nvPr>
        </p:nvSpPr>
        <p:spPr/>
        <p:txBody>
          <a:bodyPr/>
          <a:lstStyle/>
          <a:p>
            <a:fld id="{D32C9CBE-BB3D-4D4A-BBA2-C9CC33C12E4A}" type="datetime1">
              <a:rPr lang="en-US" smtClean="0"/>
              <a:t>8/3/2023</a:t>
            </a:fld>
            <a:endParaRPr lang="en-US" dirty="0"/>
          </a:p>
        </p:txBody>
      </p:sp>
    </p:spTree>
    <p:extLst>
      <p:ext uri="{BB962C8B-B14F-4D97-AF65-F5344CB8AC3E}">
        <p14:creationId xmlns:p14="http://schemas.microsoft.com/office/powerpoint/2010/main" val="20651141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43B3B7-57B3-4FC6-819B-AE6B7762A1CD}"/>
              </a:ext>
            </a:extLst>
          </p:cNvPr>
          <p:cNvSpPr>
            <a:spLocks noGrp="1"/>
          </p:cNvSpPr>
          <p:nvPr>
            <p:ph idx="1"/>
          </p:nvPr>
        </p:nvSpPr>
        <p:spPr>
          <a:xfrm>
            <a:off x="468087" y="1066800"/>
            <a:ext cx="10687594" cy="4802294"/>
          </a:xfrm>
        </p:spPr>
        <p:txBody>
          <a:bodyPr/>
          <a:lstStyle/>
          <a:p>
            <a:r>
              <a:rPr lang="en-US" dirty="0"/>
              <a:t>Suspected opioid overdose events were identified from EMS response using a case definition based on diagnoses, naloxone administered, and keywords, which may</a:t>
            </a:r>
          </a:p>
          <a:p>
            <a:r>
              <a:rPr lang="en-US" dirty="0"/>
              <a:t>be different from a raw count of naloxone administrations. This data does not include non-fatal overdoses where individual went directly to hospital or fatal overdoses</a:t>
            </a:r>
          </a:p>
          <a:p>
            <a:r>
              <a:rPr lang="en-US" dirty="0"/>
              <a:t>without EMS involvement. Data is deduplicated to remove multiple entries for different agencies responding to the same incident.</a:t>
            </a:r>
          </a:p>
          <a:p>
            <a:r>
              <a:rPr lang="en-US" dirty="0"/>
              <a:t>Overdose data from the South Carolina Department of Health and Environmental Control, Bureau of EMS and Trauma. Population estimates for county rate calculations</a:t>
            </a:r>
          </a:p>
          <a:p>
            <a:r>
              <a:rPr lang="en-US" dirty="0"/>
              <a:t>from 2020 Census Redistricting file.</a:t>
            </a:r>
          </a:p>
          <a:p>
            <a:r>
              <a:rPr lang="en-US" dirty="0"/>
              <a:t>Data is preliminary and subject to change. Published July 21, 2023.</a:t>
            </a:r>
          </a:p>
        </p:txBody>
      </p:sp>
      <p:sp>
        <p:nvSpPr>
          <p:cNvPr id="3" name="Date Placeholder 2">
            <a:extLst>
              <a:ext uri="{FF2B5EF4-FFF2-40B4-BE49-F238E27FC236}">
                <a16:creationId xmlns:a16="http://schemas.microsoft.com/office/drawing/2014/main" id="{E489ADDC-BBAD-476D-B947-C120BAB60477}"/>
              </a:ext>
            </a:extLst>
          </p:cNvPr>
          <p:cNvSpPr>
            <a:spLocks noGrp="1"/>
          </p:cNvSpPr>
          <p:nvPr>
            <p:ph type="dt" sz="half" idx="2"/>
          </p:nvPr>
        </p:nvSpPr>
        <p:spPr/>
        <p:txBody>
          <a:bodyPr/>
          <a:lstStyle/>
          <a:p>
            <a:fld id="{D32C9CBE-BB3D-4D4A-BBA2-C9CC33C12E4A}" type="datetime1">
              <a:rPr lang="en-US" smtClean="0"/>
              <a:t>8/3/2023</a:t>
            </a:fld>
            <a:endParaRPr lang="en-US" dirty="0"/>
          </a:p>
        </p:txBody>
      </p:sp>
      <p:pic>
        <p:nvPicPr>
          <p:cNvPr id="4" name="Picture 3">
            <a:extLst>
              <a:ext uri="{FF2B5EF4-FFF2-40B4-BE49-F238E27FC236}">
                <a16:creationId xmlns:a16="http://schemas.microsoft.com/office/drawing/2014/main" id="{0AAEC237-2101-4738-9A36-369AEAAC59F2}"/>
              </a:ext>
            </a:extLst>
          </p:cNvPr>
          <p:cNvPicPr>
            <a:picLocks noChangeAspect="1"/>
          </p:cNvPicPr>
          <p:nvPr/>
        </p:nvPicPr>
        <p:blipFill>
          <a:blip r:embed="rId2"/>
          <a:stretch>
            <a:fillRect/>
          </a:stretch>
        </p:blipFill>
        <p:spPr>
          <a:xfrm>
            <a:off x="9292500" y="4349427"/>
            <a:ext cx="2141400" cy="1519667"/>
          </a:xfrm>
          <a:prstGeom prst="rect">
            <a:avLst/>
          </a:prstGeom>
        </p:spPr>
      </p:pic>
    </p:spTree>
    <p:extLst>
      <p:ext uri="{BB962C8B-B14F-4D97-AF65-F5344CB8AC3E}">
        <p14:creationId xmlns:p14="http://schemas.microsoft.com/office/powerpoint/2010/main" val="3752941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70FD83-6AE4-4BB4-BCB4-9F9922ADA1D4}"/>
              </a:ext>
            </a:extLst>
          </p:cNvPr>
          <p:cNvSpPr>
            <a:spLocks noGrp="1"/>
          </p:cNvSpPr>
          <p:nvPr>
            <p:ph idx="1"/>
          </p:nvPr>
        </p:nvSpPr>
        <p:spPr>
          <a:xfrm>
            <a:off x="337457" y="838200"/>
            <a:ext cx="11332029" cy="5725886"/>
          </a:xfrm>
        </p:spPr>
        <p:txBody>
          <a:bodyPr/>
          <a:lstStyle/>
          <a:p>
            <a:r>
              <a:rPr lang="en-US" sz="1800" b="1" dirty="0"/>
              <a:t>Situational update on suspected opioid overdoses from EMS data in South Carolina for June 2023</a:t>
            </a:r>
          </a:p>
          <a:p>
            <a:r>
              <a:rPr lang="en-US" sz="1800" dirty="0"/>
              <a:t>Total incidents were 1% lower than the previous month and 6% lower than the same month last year</a:t>
            </a:r>
          </a:p>
          <a:p>
            <a:r>
              <a:rPr lang="en-US" sz="1800" dirty="0"/>
              <a:t> Trends to note and possible areas for focus: </a:t>
            </a:r>
          </a:p>
          <a:p>
            <a:pPr lvl="0"/>
            <a:r>
              <a:rPr lang="en-US" sz="1800" dirty="0"/>
              <a:t>Five of the state’s High Intensity Drug Trafficking Area (HIDTA) counties (Greenville, Horry, Charleston, Lexington, and Richland) were in the top 10 counties by number of suspected opioid overdoses, and Horry and Lexington were in the top 10 for opioid overdose rate in June 2023</a:t>
            </a:r>
          </a:p>
          <a:p>
            <a:pPr lvl="0"/>
            <a:r>
              <a:rPr lang="en-US" sz="1800" dirty="0"/>
              <a:t>Of the counties in the top 10 for rate per population, Cherokee experienced a 128% increase in the rate of suspected opioid overdoses over the prior month. Lancaster, Fairfield, Greenwood, and Lexington experienced between a 33% and 40% increase in the rate of suspected opioid overdoses over the prior month</a:t>
            </a:r>
          </a:p>
          <a:p>
            <a:r>
              <a:rPr lang="en-US" sz="1800" dirty="0"/>
              <a:t> Several counties have sustained high rates of opioid overdoses for several months:</a:t>
            </a:r>
          </a:p>
          <a:p>
            <a:pPr lvl="1"/>
            <a:r>
              <a:rPr lang="en-US" dirty="0"/>
              <a:t>Horry: top 10 for opioid overdose rate since April 2022.</a:t>
            </a:r>
          </a:p>
          <a:p>
            <a:pPr lvl="1"/>
            <a:r>
              <a:rPr lang="en-US" dirty="0"/>
              <a:t>Dillon: top 10 for opioid overdose rate since November 2022, except for June 2023. </a:t>
            </a:r>
          </a:p>
          <a:p>
            <a:pPr lvl="1"/>
            <a:r>
              <a:rPr lang="en-US" dirty="0"/>
              <a:t>Union: top 10 for opioid overdose rate since December 2022.</a:t>
            </a:r>
          </a:p>
          <a:p>
            <a:pPr lvl="1"/>
            <a:r>
              <a:rPr lang="en-US" dirty="0"/>
              <a:t>Jasper: top 10 for opioid overdose rate 8 times since September 2022.</a:t>
            </a:r>
          </a:p>
          <a:p>
            <a:pPr lvl="1"/>
            <a:r>
              <a:rPr lang="en-US" dirty="0"/>
              <a:t>Chester:  top 10 for opioid overdose rate since March 2023. </a:t>
            </a:r>
          </a:p>
          <a:p>
            <a:r>
              <a:rPr lang="en-US" sz="1800" dirty="0"/>
              <a:t> </a:t>
            </a:r>
          </a:p>
          <a:p>
            <a:endParaRPr lang="en-US" dirty="0"/>
          </a:p>
        </p:txBody>
      </p:sp>
      <p:sp>
        <p:nvSpPr>
          <p:cNvPr id="3" name="Date Placeholder 2">
            <a:extLst>
              <a:ext uri="{FF2B5EF4-FFF2-40B4-BE49-F238E27FC236}">
                <a16:creationId xmlns:a16="http://schemas.microsoft.com/office/drawing/2014/main" id="{67980CED-F8EF-4E78-9252-0A667DFCE8EC}"/>
              </a:ext>
            </a:extLst>
          </p:cNvPr>
          <p:cNvSpPr>
            <a:spLocks noGrp="1"/>
          </p:cNvSpPr>
          <p:nvPr>
            <p:ph type="dt" sz="half" idx="2"/>
          </p:nvPr>
        </p:nvSpPr>
        <p:spPr/>
        <p:txBody>
          <a:bodyPr/>
          <a:lstStyle/>
          <a:p>
            <a:fld id="{D32C9CBE-BB3D-4D4A-BBA2-C9CC33C12E4A}" type="datetime1">
              <a:rPr lang="en-US" smtClean="0"/>
              <a:t>8/3/2023</a:t>
            </a:fld>
            <a:endParaRPr lang="en-US" dirty="0"/>
          </a:p>
        </p:txBody>
      </p:sp>
    </p:spTree>
    <p:extLst>
      <p:ext uri="{BB962C8B-B14F-4D97-AF65-F5344CB8AC3E}">
        <p14:creationId xmlns:p14="http://schemas.microsoft.com/office/powerpoint/2010/main" val="24941398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8CBCC8B-26C5-4506-8898-A87B3F9A2A2D}"/>
              </a:ext>
            </a:extLst>
          </p:cNvPr>
          <p:cNvPicPr>
            <a:picLocks noGrp="1" noChangeAspect="1"/>
          </p:cNvPicPr>
          <p:nvPr>
            <p:ph idx="1"/>
          </p:nvPr>
        </p:nvPicPr>
        <p:blipFill>
          <a:blip r:embed="rId2"/>
          <a:stretch>
            <a:fillRect/>
          </a:stretch>
        </p:blipFill>
        <p:spPr>
          <a:xfrm>
            <a:off x="348054" y="1328057"/>
            <a:ext cx="11196180" cy="3753077"/>
          </a:xfrm>
          <a:prstGeom prst="rect">
            <a:avLst/>
          </a:prstGeom>
        </p:spPr>
      </p:pic>
      <p:sp>
        <p:nvSpPr>
          <p:cNvPr id="3" name="Date Placeholder 2">
            <a:extLst>
              <a:ext uri="{FF2B5EF4-FFF2-40B4-BE49-F238E27FC236}">
                <a16:creationId xmlns:a16="http://schemas.microsoft.com/office/drawing/2014/main" id="{9D6B0491-C2E5-4DBF-A076-A62172640D69}"/>
              </a:ext>
            </a:extLst>
          </p:cNvPr>
          <p:cNvSpPr>
            <a:spLocks noGrp="1"/>
          </p:cNvSpPr>
          <p:nvPr>
            <p:ph type="dt" sz="half" idx="2"/>
          </p:nvPr>
        </p:nvSpPr>
        <p:spPr/>
        <p:txBody>
          <a:bodyPr/>
          <a:lstStyle/>
          <a:p>
            <a:fld id="{D32C9CBE-BB3D-4D4A-BBA2-C9CC33C12E4A}" type="datetime1">
              <a:rPr lang="en-US" smtClean="0"/>
              <a:t>8/3/2023</a:t>
            </a:fld>
            <a:endParaRPr lang="en-US" dirty="0"/>
          </a:p>
        </p:txBody>
      </p:sp>
    </p:spTree>
    <p:extLst>
      <p:ext uri="{BB962C8B-B14F-4D97-AF65-F5344CB8AC3E}">
        <p14:creationId xmlns:p14="http://schemas.microsoft.com/office/powerpoint/2010/main" val="36089939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6CE220B-DFD9-4902-BE25-20C57BBE06FE}"/>
              </a:ext>
            </a:extLst>
          </p:cNvPr>
          <p:cNvSpPr>
            <a:spLocks noGrp="1"/>
          </p:cNvSpPr>
          <p:nvPr>
            <p:ph type="dt" sz="half" idx="2"/>
          </p:nvPr>
        </p:nvSpPr>
        <p:spPr/>
        <p:txBody>
          <a:bodyPr/>
          <a:lstStyle/>
          <a:p>
            <a:fld id="{D32C9CBE-BB3D-4D4A-BBA2-C9CC33C12E4A}" type="datetime1">
              <a:rPr lang="en-US" smtClean="0"/>
              <a:t>8/3/2023</a:t>
            </a:fld>
            <a:endParaRPr lang="en-US" dirty="0"/>
          </a:p>
        </p:txBody>
      </p:sp>
      <p:pic>
        <p:nvPicPr>
          <p:cNvPr id="4" name="Picture 3">
            <a:extLst>
              <a:ext uri="{FF2B5EF4-FFF2-40B4-BE49-F238E27FC236}">
                <a16:creationId xmlns:a16="http://schemas.microsoft.com/office/drawing/2014/main" id="{D7D636A5-31CA-4586-B608-A6621252E00E}"/>
              </a:ext>
            </a:extLst>
          </p:cNvPr>
          <p:cNvPicPr>
            <a:picLocks noChangeAspect="1"/>
          </p:cNvPicPr>
          <p:nvPr/>
        </p:nvPicPr>
        <p:blipFill>
          <a:blip r:embed="rId2"/>
          <a:stretch>
            <a:fillRect/>
          </a:stretch>
        </p:blipFill>
        <p:spPr>
          <a:xfrm>
            <a:off x="502263" y="1186544"/>
            <a:ext cx="11101908" cy="4450610"/>
          </a:xfrm>
          <a:prstGeom prst="rect">
            <a:avLst/>
          </a:prstGeom>
        </p:spPr>
      </p:pic>
    </p:spTree>
    <p:extLst>
      <p:ext uri="{BB962C8B-B14F-4D97-AF65-F5344CB8AC3E}">
        <p14:creationId xmlns:p14="http://schemas.microsoft.com/office/powerpoint/2010/main" val="6489810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88C9DDB-59CF-42F3-9267-7C047CF48AB1}"/>
              </a:ext>
            </a:extLst>
          </p:cNvPr>
          <p:cNvSpPr>
            <a:spLocks noGrp="1"/>
          </p:cNvSpPr>
          <p:nvPr>
            <p:ph type="dt" sz="half" idx="2"/>
          </p:nvPr>
        </p:nvSpPr>
        <p:spPr/>
        <p:txBody>
          <a:bodyPr/>
          <a:lstStyle/>
          <a:p>
            <a:fld id="{D32C9CBE-BB3D-4D4A-BBA2-C9CC33C12E4A}" type="datetime1">
              <a:rPr lang="en-US" smtClean="0"/>
              <a:t>8/3/2023</a:t>
            </a:fld>
            <a:endParaRPr lang="en-US" dirty="0"/>
          </a:p>
        </p:txBody>
      </p:sp>
      <p:pic>
        <p:nvPicPr>
          <p:cNvPr id="4" name="Picture 3">
            <a:extLst>
              <a:ext uri="{FF2B5EF4-FFF2-40B4-BE49-F238E27FC236}">
                <a16:creationId xmlns:a16="http://schemas.microsoft.com/office/drawing/2014/main" id="{64B23CBE-8CF3-43B9-8043-B4319C97C87E}"/>
              </a:ext>
            </a:extLst>
          </p:cNvPr>
          <p:cNvPicPr>
            <a:picLocks noChangeAspect="1"/>
          </p:cNvPicPr>
          <p:nvPr/>
        </p:nvPicPr>
        <p:blipFill>
          <a:blip r:embed="rId2"/>
          <a:stretch>
            <a:fillRect/>
          </a:stretch>
        </p:blipFill>
        <p:spPr>
          <a:xfrm>
            <a:off x="299927" y="1034144"/>
            <a:ext cx="11315130" cy="4675254"/>
          </a:xfrm>
          <a:prstGeom prst="rect">
            <a:avLst/>
          </a:prstGeom>
        </p:spPr>
      </p:pic>
    </p:spTree>
    <p:extLst>
      <p:ext uri="{BB962C8B-B14F-4D97-AF65-F5344CB8AC3E}">
        <p14:creationId xmlns:p14="http://schemas.microsoft.com/office/powerpoint/2010/main" val="28072382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A5FC5A-3448-4CF5-963B-49662055F340}"/>
              </a:ext>
            </a:extLst>
          </p:cNvPr>
          <p:cNvSpPr>
            <a:spLocks noGrp="1"/>
          </p:cNvSpPr>
          <p:nvPr>
            <p:ph idx="1"/>
          </p:nvPr>
        </p:nvSpPr>
        <p:spPr>
          <a:xfrm>
            <a:off x="446314" y="881743"/>
            <a:ext cx="10709367" cy="4987351"/>
          </a:xfrm>
        </p:spPr>
        <p:txBody>
          <a:bodyPr/>
          <a:lstStyle/>
          <a:p>
            <a:pPr algn="ctr"/>
            <a:r>
              <a:rPr lang="en-US" b="1" dirty="0">
                <a:solidFill>
                  <a:schemeClr val="accent1">
                    <a:lumMod val="60000"/>
                    <a:lumOff val="40000"/>
                  </a:schemeClr>
                </a:solidFill>
                <a:hlinkClick r:id="rId2">
                  <a:extLst>
                    <a:ext uri="{A12FA001-AC4F-418D-AE19-62706E023703}">
                      <ahyp:hlinkClr xmlns:ahyp="http://schemas.microsoft.com/office/drawing/2018/hyperlinkcolor" val="tx"/>
                    </a:ext>
                  </a:extLst>
                </a:hlinkClick>
              </a:rPr>
              <a:t>National Fentanyl Prevention and Awareness Day: August 21, 2023</a:t>
            </a:r>
          </a:p>
          <a:p>
            <a:r>
              <a:rPr lang="en-US" dirty="0">
                <a:solidFill>
                  <a:schemeClr val="accent1">
                    <a:lumMod val="60000"/>
                    <a:lumOff val="40000"/>
                  </a:schemeClr>
                </a:solidFill>
                <a:hlinkClick r:id="rId2">
                  <a:extLst>
                    <a:ext uri="{A12FA001-AC4F-418D-AE19-62706E023703}">
                      <ahyp:hlinkClr xmlns:ahyp="http://schemas.microsoft.com/office/drawing/2018/hyperlinkcolor" val="tx"/>
                    </a:ext>
                  </a:extLst>
                </a:hlinkClick>
              </a:rPr>
              <a:t>https://facingfentanylnow.org/</a:t>
            </a:r>
            <a:endParaRPr lang="en-US" dirty="0">
              <a:solidFill>
                <a:schemeClr val="accent1">
                  <a:lumMod val="60000"/>
                  <a:lumOff val="40000"/>
                </a:schemeClr>
              </a:solidFill>
            </a:endParaRPr>
          </a:p>
          <a:p>
            <a:endParaRPr lang="en-US" dirty="0"/>
          </a:p>
        </p:txBody>
      </p:sp>
      <p:sp>
        <p:nvSpPr>
          <p:cNvPr id="3" name="Date Placeholder 2">
            <a:extLst>
              <a:ext uri="{FF2B5EF4-FFF2-40B4-BE49-F238E27FC236}">
                <a16:creationId xmlns:a16="http://schemas.microsoft.com/office/drawing/2014/main" id="{1E12CC27-5F3D-4F58-A43E-497EF56BE31B}"/>
              </a:ext>
            </a:extLst>
          </p:cNvPr>
          <p:cNvSpPr>
            <a:spLocks noGrp="1"/>
          </p:cNvSpPr>
          <p:nvPr>
            <p:ph type="dt" sz="half" idx="2"/>
          </p:nvPr>
        </p:nvSpPr>
        <p:spPr/>
        <p:txBody>
          <a:bodyPr/>
          <a:lstStyle/>
          <a:p>
            <a:fld id="{D32C9CBE-BB3D-4D4A-BBA2-C9CC33C12E4A}" type="datetime1">
              <a:rPr lang="en-US" smtClean="0"/>
              <a:t>8/3/2023</a:t>
            </a:fld>
            <a:endParaRPr lang="en-US" dirty="0"/>
          </a:p>
        </p:txBody>
      </p:sp>
      <p:sp>
        <p:nvSpPr>
          <p:cNvPr id="6" name="Rectangle 5">
            <a:extLst>
              <a:ext uri="{FF2B5EF4-FFF2-40B4-BE49-F238E27FC236}">
                <a16:creationId xmlns:a16="http://schemas.microsoft.com/office/drawing/2014/main" id="{62713D81-EC3B-4449-BAAE-22CAD1133F42}"/>
              </a:ext>
            </a:extLst>
          </p:cNvPr>
          <p:cNvSpPr/>
          <p:nvPr/>
        </p:nvSpPr>
        <p:spPr>
          <a:xfrm>
            <a:off x="493362" y="1706050"/>
            <a:ext cx="6608718" cy="5632311"/>
          </a:xfrm>
          <a:prstGeom prst="rect">
            <a:avLst/>
          </a:prstGeom>
        </p:spPr>
        <p:txBody>
          <a:bodyPr wrap="square">
            <a:spAutoFit/>
          </a:bodyPr>
          <a:lstStyle/>
          <a:p>
            <a:r>
              <a:rPr lang="en-US" dirty="0"/>
              <a:t>WHY AUGUST 21? National Fentanyl Prevention and Awareness Day™ is August 21. The date is chosen not to overshadow the importance of Overdose Awareness Day that falls in the same month, but as a perfect time to bring attention to the differences between "overdose" and poisoning.</a:t>
            </a:r>
          </a:p>
          <a:p>
            <a:endParaRPr lang="en-US" dirty="0"/>
          </a:p>
          <a:p>
            <a:r>
              <a:rPr lang="en-US" dirty="0"/>
              <a:t> August 21st is a coordinated day of response by grassroots fentanyl awareness organizations and families impacted by fentanyl to educate the public about the dangers of illicit fentanyl. DEA is proud to work with families who have been affected by fentanyl poisonings to spread the word and save lives.</a:t>
            </a:r>
          </a:p>
          <a:p>
            <a:endParaRPr lang="en-US" dirty="0"/>
          </a:p>
          <a:p>
            <a:r>
              <a:rPr lang="en-US" dirty="0"/>
              <a:t>#</a:t>
            </a:r>
            <a:r>
              <a:rPr lang="en-US" dirty="0" err="1"/>
              <a:t>facingfentanylnow</a:t>
            </a:r>
            <a:endParaRPr lang="en-US" dirty="0"/>
          </a:p>
          <a:p>
            <a:br>
              <a:rPr lang="en-US" dirty="0"/>
            </a:br>
            <a:r>
              <a:rPr lang="en-US" dirty="0"/>
              <a:t>Learn more about the danger of illicit fentanyl at </a:t>
            </a:r>
            <a:r>
              <a:rPr lang="en-US" dirty="0">
                <a:hlinkClick r:id="rId2"/>
              </a:rPr>
              <a:t>https://facingfentanylnow.org</a:t>
            </a:r>
            <a:r>
              <a:rPr lang="en-US" dirty="0"/>
              <a:t> or </a:t>
            </a:r>
            <a:r>
              <a:rPr lang="en-US" dirty="0">
                <a:hlinkClick r:id="rId3"/>
              </a:rPr>
              <a:t>www.dea.gov/onepill</a:t>
            </a:r>
            <a:r>
              <a:rPr lang="en-US" dirty="0"/>
              <a:t>.</a:t>
            </a:r>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650BB743-437E-4634-BFB1-66A8478E0DD1}"/>
              </a:ext>
            </a:extLst>
          </p:cNvPr>
          <p:cNvPicPr>
            <a:picLocks noChangeAspect="1"/>
          </p:cNvPicPr>
          <p:nvPr/>
        </p:nvPicPr>
        <p:blipFill>
          <a:blip r:embed="rId4"/>
          <a:stretch>
            <a:fillRect/>
          </a:stretch>
        </p:blipFill>
        <p:spPr>
          <a:xfrm>
            <a:off x="7424905" y="3080657"/>
            <a:ext cx="4609252" cy="3561694"/>
          </a:xfrm>
          <a:prstGeom prst="rect">
            <a:avLst/>
          </a:prstGeom>
        </p:spPr>
      </p:pic>
    </p:spTree>
    <p:extLst>
      <p:ext uri="{BB962C8B-B14F-4D97-AF65-F5344CB8AC3E}">
        <p14:creationId xmlns:p14="http://schemas.microsoft.com/office/powerpoint/2010/main" val="22184247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4AA4B47-B22D-45A9-ABFB-3731B1140916}"/>
              </a:ext>
            </a:extLst>
          </p:cNvPr>
          <p:cNvSpPr>
            <a:spLocks noGrp="1"/>
          </p:cNvSpPr>
          <p:nvPr>
            <p:ph type="dt" sz="half" idx="2"/>
          </p:nvPr>
        </p:nvSpPr>
        <p:spPr/>
        <p:txBody>
          <a:bodyPr/>
          <a:lstStyle/>
          <a:p>
            <a:fld id="{D32C9CBE-BB3D-4D4A-BBA2-C9CC33C12E4A}" type="datetime1">
              <a:rPr lang="en-US" smtClean="0"/>
              <a:t>8/3/2023</a:t>
            </a:fld>
            <a:endParaRPr lang="en-US" dirty="0"/>
          </a:p>
        </p:txBody>
      </p:sp>
      <p:sp>
        <p:nvSpPr>
          <p:cNvPr id="5" name="TextBox 4">
            <a:extLst>
              <a:ext uri="{FF2B5EF4-FFF2-40B4-BE49-F238E27FC236}">
                <a16:creationId xmlns:a16="http://schemas.microsoft.com/office/drawing/2014/main" id="{4960B9E9-552F-42AC-82C6-002AFCB2B852}"/>
              </a:ext>
            </a:extLst>
          </p:cNvPr>
          <p:cNvSpPr txBox="1"/>
          <p:nvPr/>
        </p:nvSpPr>
        <p:spPr>
          <a:xfrm>
            <a:off x="759854" y="924947"/>
            <a:ext cx="10612191" cy="1107996"/>
          </a:xfrm>
          <a:prstGeom prst="rect">
            <a:avLst/>
          </a:prstGeom>
          <a:noFill/>
        </p:spPr>
        <p:txBody>
          <a:bodyPr wrap="square" rtlCol="0">
            <a:spAutoFit/>
          </a:bodyPr>
          <a:lstStyle/>
          <a:p>
            <a:r>
              <a:rPr lang="en-US" dirty="0"/>
              <a:t>International Overdose Awareness Day: August 31</a:t>
            </a:r>
            <a:r>
              <a:rPr lang="en-US" baseline="30000" dirty="0"/>
              <a:t>st</a:t>
            </a:r>
          </a:p>
          <a:p>
            <a:endParaRPr lang="en-US" baseline="30000" dirty="0"/>
          </a:p>
          <a:p>
            <a:r>
              <a:rPr lang="en-US" dirty="0"/>
              <a:t> </a:t>
            </a:r>
            <a:r>
              <a:rPr lang="en-US" dirty="0">
                <a:hlinkClick r:id="rId2"/>
              </a:rPr>
              <a:t>https://www.overdoseday.com/</a:t>
            </a:r>
            <a:endParaRPr lang="en-US" dirty="0"/>
          </a:p>
          <a:p>
            <a:endParaRPr lang="en-US" dirty="0"/>
          </a:p>
        </p:txBody>
      </p:sp>
      <p:pic>
        <p:nvPicPr>
          <p:cNvPr id="7" name="Content Placeholder 6">
            <a:extLst>
              <a:ext uri="{FF2B5EF4-FFF2-40B4-BE49-F238E27FC236}">
                <a16:creationId xmlns:a16="http://schemas.microsoft.com/office/drawing/2014/main" id="{08A53878-A241-4BE8-91A1-21F1A6D61684}"/>
              </a:ext>
            </a:extLst>
          </p:cNvPr>
          <p:cNvPicPr>
            <a:picLocks noGrp="1" noChangeAspect="1"/>
          </p:cNvPicPr>
          <p:nvPr>
            <p:ph idx="1"/>
          </p:nvPr>
        </p:nvPicPr>
        <p:blipFill>
          <a:blip r:embed="rId3"/>
          <a:stretch>
            <a:fillRect/>
          </a:stretch>
        </p:blipFill>
        <p:spPr>
          <a:xfrm>
            <a:off x="1096963" y="2192685"/>
            <a:ext cx="10058400" cy="3329880"/>
          </a:xfrm>
          <a:prstGeom prst="rect">
            <a:avLst/>
          </a:prstGeom>
        </p:spPr>
      </p:pic>
    </p:spTree>
    <p:extLst>
      <p:ext uri="{BB962C8B-B14F-4D97-AF65-F5344CB8AC3E}">
        <p14:creationId xmlns:p14="http://schemas.microsoft.com/office/powerpoint/2010/main" val="37604103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97A11A-AC23-40D7-8502-EDCF19C62429}"/>
              </a:ext>
            </a:extLst>
          </p:cNvPr>
          <p:cNvSpPr>
            <a:spLocks noGrp="1"/>
          </p:cNvSpPr>
          <p:nvPr>
            <p:ph idx="1"/>
          </p:nvPr>
        </p:nvSpPr>
        <p:spPr/>
        <p:txBody>
          <a:bodyPr/>
          <a:lstStyle/>
          <a:p>
            <a:pPr marL="0" indent="0" algn="ctr">
              <a:buNone/>
            </a:pPr>
            <a:endParaRPr lang="en-US" sz="5400" b="1" dirty="0"/>
          </a:p>
          <a:p>
            <a:pPr marL="0" indent="0" algn="ctr">
              <a:buNone/>
            </a:pPr>
            <a:r>
              <a:rPr lang="en-US" sz="5400" b="1" dirty="0"/>
              <a:t>Training/Resources</a:t>
            </a:r>
          </a:p>
          <a:p>
            <a:endParaRPr lang="en-US" dirty="0"/>
          </a:p>
        </p:txBody>
      </p:sp>
      <p:sp>
        <p:nvSpPr>
          <p:cNvPr id="3" name="Date Placeholder 2">
            <a:extLst>
              <a:ext uri="{FF2B5EF4-FFF2-40B4-BE49-F238E27FC236}">
                <a16:creationId xmlns:a16="http://schemas.microsoft.com/office/drawing/2014/main" id="{F8164F37-9E32-4A00-BD95-C4A0EE5F18D3}"/>
              </a:ext>
            </a:extLst>
          </p:cNvPr>
          <p:cNvSpPr>
            <a:spLocks noGrp="1"/>
          </p:cNvSpPr>
          <p:nvPr>
            <p:ph type="dt" sz="half" idx="2"/>
          </p:nvPr>
        </p:nvSpPr>
        <p:spPr/>
        <p:txBody>
          <a:bodyPr/>
          <a:lstStyle/>
          <a:p>
            <a:fld id="{D32C9CBE-BB3D-4D4A-BBA2-C9CC33C12E4A}" type="datetime1">
              <a:rPr lang="en-US" smtClean="0"/>
              <a:t>8/3/2023</a:t>
            </a:fld>
            <a:endParaRPr lang="en-US" dirty="0"/>
          </a:p>
        </p:txBody>
      </p:sp>
    </p:spTree>
    <p:extLst>
      <p:ext uri="{BB962C8B-B14F-4D97-AF65-F5344CB8AC3E}">
        <p14:creationId xmlns:p14="http://schemas.microsoft.com/office/powerpoint/2010/main" val="14007580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59E10C6-157F-4AF1-97AA-94093A42E756}"/>
              </a:ext>
            </a:extLst>
          </p:cNvPr>
          <p:cNvSpPr>
            <a:spLocks noGrp="1"/>
          </p:cNvSpPr>
          <p:nvPr>
            <p:ph type="dt" sz="half" idx="2"/>
          </p:nvPr>
        </p:nvSpPr>
        <p:spPr/>
        <p:txBody>
          <a:bodyPr/>
          <a:lstStyle/>
          <a:p>
            <a:fld id="{D32C9CBE-BB3D-4D4A-BBA2-C9CC33C12E4A}" type="datetime1">
              <a:rPr lang="en-US" smtClean="0"/>
              <a:t>8/3/2023</a:t>
            </a:fld>
            <a:endParaRPr lang="en-US" dirty="0"/>
          </a:p>
        </p:txBody>
      </p:sp>
      <p:pic>
        <p:nvPicPr>
          <p:cNvPr id="4" name="Picture 3">
            <a:extLst>
              <a:ext uri="{FF2B5EF4-FFF2-40B4-BE49-F238E27FC236}">
                <a16:creationId xmlns:a16="http://schemas.microsoft.com/office/drawing/2014/main" id="{BECC57B6-B3B7-4748-B7D3-81D98E253331}"/>
              </a:ext>
            </a:extLst>
          </p:cNvPr>
          <p:cNvPicPr>
            <a:picLocks noChangeAspect="1"/>
          </p:cNvPicPr>
          <p:nvPr/>
        </p:nvPicPr>
        <p:blipFill>
          <a:blip r:embed="rId2"/>
          <a:stretch>
            <a:fillRect/>
          </a:stretch>
        </p:blipFill>
        <p:spPr>
          <a:xfrm>
            <a:off x="4719696" y="1273628"/>
            <a:ext cx="6916186" cy="4310743"/>
          </a:xfrm>
          <a:prstGeom prst="rect">
            <a:avLst/>
          </a:prstGeom>
        </p:spPr>
      </p:pic>
      <p:sp>
        <p:nvSpPr>
          <p:cNvPr id="5" name="Rectangle 4">
            <a:extLst>
              <a:ext uri="{FF2B5EF4-FFF2-40B4-BE49-F238E27FC236}">
                <a16:creationId xmlns:a16="http://schemas.microsoft.com/office/drawing/2014/main" id="{6694C8F6-C304-4808-8D24-2A99DF6D8FD9}"/>
              </a:ext>
            </a:extLst>
          </p:cNvPr>
          <p:cNvSpPr/>
          <p:nvPr/>
        </p:nvSpPr>
        <p:spPr>
          <a:xfrm>
            <a:off x="556118" y="1723070"/>
            <a:ext cx="4071256" cy="3785652"/>
          </a:xfrm>
          <a:prstGeom prst="rect">
            <a:avLst/>
          </a:prstGeom>
        </p:spPr>
        <p:txBody>
          <a:bodyPr wrap="square">
            <a:spAutoFit/>
          </a:bodyPr>
          <a:lstStyle/>
          <a:p>
            <a:r>
              <a:rPr lang="en-US" sz="2400" dirty="0"/>
              <a:t>The purpose of the Prevention Technology Transfer Center (PTTC) Network is to improve implementation and delivery of effective substance use prevention interventions, and provide training and technical assistance services to the substance misuse prevention field. </a:t>
            </a:r>
          </a:p>
        </p:txBody>
      </p:sp>
    </p:spTree>
    <p:extLst>
      <p:ext uri="{BB962C8B-B14F-4D97-AF65-F5344CB8AC3E}">
        <p14:creationId xmlns:p14="http://schemas.microsoft.com/office/powerpoint/2010/main" val="866264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646E85-5FCB-4255-91F5-24F36D426263}"/>
              </a:ext>
            </a:extLst>
          </p:cNvPr>
          <p:cNvSpPr>
            <a:spLocks noGrp="1"/>
          </p:cNvSpPr>
          <p:nvPr>
            <p:ph idx="1"/>
          </p:nvPr>
        </p:nvSpPr>
        <p:spPr>
          <a:xfrm>
            <a:off x="361741" y="914400"/>
            <a:ext cx="11334540" cy="5545389"/>
          </a:xfrm>
        </p:spPr>
        <p:txBody>
          <a:bodyPr/>
          <a:lstStyle/>
          <a:p>
            <a:r>
              <a:rPr lang="en-US" dirty="0"/>
              <a:t>A key element for ensuring that the highest-quality prevention services are provided to all South Carolina citizens, organizations funded by DAODAS through the Substance Abuse Prevention and Treatment Block Grant (SABG) shall obtain and maintain national accreditation by either the Joint Commission or </a:t>
            </a:r>
            <a:r>
              <a:rPr lang="en-US" b="1" dirty="0"/>
              <a:t>CARF</a:t>
            </a:r>
            <a:r>
              <a:rPr lang="en-US" dirty="0"/>
              <a:t> International for their </a:t>
            </a:r>
            <a:r>
              <a:rPr lang="en-US" b="1" dirty="0"/>
              <a:t>primary prevention programs that target children, youth/adolescents, and adults.</a:t>
            </a:r>
          </a:p>
          <a:p>
            <a:r>
              <a:rPr lang="en-US" dirty="0"/>
              <a:t>Each agency shall have at least </a:t>
            </a:r>
            <a:r>
              <a:rPr lang="en-US" b="1" dirty="0"/>
              <a:t>one representative attend the Prevention Quarterly Meetings</a:t>
            </a:r>
            <a:r>
              <a:rPr lang="en-US" dirty="0"/>
              <a:t> that are held by DAODAS on the first Thursday (unless notified of a change by DAODAS) of the following months: August, November, February, and May.</a:t>
            </a:r>
          </a:p>
          <a:p>
            <a:r>
              <a:rPr lang="en-US" dirty="0"/>
              <a:t>It is the responsibility of the agency to send to DAODAS a revised Prevention Staffing Capacity Plan if there are any personnel changes, staff funding changes, etc., that occur throughout the fiscal year. </a:t>
            </a:r>
          </a:p>
          <a:p>
            <a:r>
              <a:rPr lang="en-US" dirty="0"/>
              <a:t>Prevention providers are required to use the </a:t>
            </a:r>
            <a:r>
              <a:rPr lang="en-US" b="1" dirty="0"/>
              <a:t>DAODAS Standard Survey </a:t>
            </a:r>
            <a:r>
              <a:rPr lang="en-US" b="1" i="1" dirty="0"/>
              <a:t>(provided separately) </a:t>
            </a:r>
            <a:r>
              <a:rPr lang="en-US" b="1" dirty="0"/>
              <a:t>as an evaluation tool for any multi-session education program aimed at youth ages 10 to 20.</a:t>
            </a:r>
            <a:r>
              <a:rPr lang="en-US" dirty="0"/>
              <a:t> This applies to research-based and non-research-based programs. Program exceptions for the use of the DAODAS Standard Survey are noted and defined in the South Carolina Prevention Evaluation Handbook. There is a paper and online version of the survey available.</a:t>
            </a:r>
          </a:p>
        </p:txBody>
      </p:sp>
      <p:sp>
        <p:nvSpPr>
          <p:cNvPr id="3" name="Date Placeholder 2">
            <a:extLst>
              <a:ext uri="{FF2B5EF4-FFF2-40B4-BE49-F238E27FC236}">
                <a16:creationId xmlns:a16="http://schemas.microsoft.com/office/drawing/2014/main" id="{5C69FDBA-A158-43FF-B237-BF024157A2FC}"/>
              </a:ext>
            </a:extLst>
          </p:cNvPr>
          <p:cNvSpPr>
            <a:spLocks noGrp="1"/>
          </p:cNvSpPr>
          <p:nvPr>
            <p:ph type="dt" sz="half" idx="2"/>
          </p:nvPr>
        </p:nvSpPr>
        <p:spPr/>
        <p:txBody>
          <a:bodyPr/>
          <a:lstStyle/>
          <a:p>
            <a:fld id="{D32C9CBE-BB3D-4D4A-BBA2-C9CC33C12E4A}" type="datetime1">
              <a:rPr lang="en-US" smtClean="0"/>
              <a:t>8/3/2023</a:t>
            </a:fld>
            <a:endParaRPr lang="en-US" dirty="0"/>
          </a:p>
        </p:txBody>
      </p:sp>
    </p:spTree>
    <p:extLst>
      <p:ext uri="{BB962C8B-B14F-4D97-AF65-F5344CB8AC3E}">
        <p14:creationId xmlns:p14="http://schemas.microsoft.com/office/powerpoint/2010/main" val="6750087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59F569-5307-43B5-85E3-9DED78C04AFD}"/>
              </a:ext>
            </a:extLst>
          </p:cNvPr>
          <p:cNvSpPr>
            <a:spLocks noGrp="1"/>
          </p:cNvSpPr>
          <p:nvPr>
            <p:ph idx="1"/>
          </p:nvPr>
        </p:nvSpPr>
        <p:spPr>
          <a:xfrm>
            <a:off x="640080" y="949269"/>
            <a:ext cx="10515600" cy="4736980"/>
          </a:xfrm>
        </p:spPr>
        <p:txBody>
          <a:bodyPr/>
          <a:lstStyle/>
          <a:p>
            <a:endParaRPr lang="en-US" dirty="0"/>
          </a:p>
          <a:p>
            <a:endParaRPr lang="en-US" dirty="0"/>
          </a:p>
          <a:p>
            <a:endParaRPr lang="en-US" sz="2400" dirty="0"/>
          </a:p>
          <a:p>
            <a:r>
              <a:rPr lang="en-US" sz="2400" dirty="0"/>
              <a:t>Free Online Learning &amp; Low-Cost Continuing Education for Health and Behavioral Health Professionals</a:t>
            </a:r>
          </a:p>
          <a:p>
            <a:r>
              <a:rPr lang="en-US" sz="2400" dirty="0"/>
              <a:t>Create an account and begin accessing courses</a:t>
            </a:r>
          </a:p>
          <a:p>
            <a:r>
              <a:rPr lang="en-US" sz="2400" dirty="0">
                <a:hlinkClick r:id="rId2"/>
              </a:rPr>
              <a:t>https://healtheknowledge.org/</a:t>
            </a:r>
            <a:endParaRPr lang="en-US" sz="2400" dirty="0"/>
          </a:p>
          <a:p>
            <a:r>
              <a:rPr lang="en-US" dirty="0"/>
              <a:t>The following slides are just a sampling of the many courses available on the website-login to discover these and many more!</a:t>
            </a:r>
          </a:p>
          <a:p>
            <a:r>
              <a:rPr lang="en-US" dirty="0">
                <a:hlinkClick r:id="rId3"/>
              </a:rPr>
              <a:t>https://healtheknowledge.org/course/index.php?categoryid=89</a:t>
            </a:r>
            <a:endParaRPr lang="en-US" dirty="0"/>
          </a:p>
          <a:p>
            <a:endParaRPr lang="en-US" dirty="0"/>
          </a:p>
        </p:txBody>
      </p:sp>
      <p:sp>
        <p:nvSpPr>
          <p:cNvPr id="3" name="Date Placeholder 2">
            <a:extLst>
              <a:ext uri="{FF2B5EF4-FFF2-40B4-BE49-F238E27FC236}">
                <a16:creationId xmlns:a16="http://schemas.microsoft.com/office/drawing/2014/main" id="{5E6B5B72-FC58-45DF-BF6D-E4B15CB43D0C}"/>
              </a:ext>
            </a:extLst>
          </p:cNvPr>
          <p:cNvSpPr>
            <a:spLocks noGrp="1"/>
          </p:cNvSpPr>
          <p:nvPr>
            <p:ph type="dt" sz="half" idx="2"/>
          </p:nvPr>
        </p:nvSpPr>
        <p:spPr/>
        <p:txBody>
          <a:bodyPr/>
          <a:lstStyle/>
          <a:p>
            <a:fld id="{D32C9CBE-BB3D-4D4A-BBA2-C9CC33C12E4A}" type="datetime1">
              <a:rPr lang="en-US" smtClean="0"/>
              <a:t>8/3/2023</a:t>
            </a:fld>
            <a:endParaRPr lang="en-US" dirty="0"/>
          </a:p>
        </p:txBody>
      </p:sp>
      <p:pic>
        <p:nvPicPr>
          <p:cNvPr id="4" name="Picture 3">
            <a:extLst>
              <a:ext uri="{FF2B5EF4-FFF2-40B4-BE49-F238E27FC236}">
                <a16:creationId xmlns:a16="http://schemas.microsoft.com/office/drawing/2014/main" id="{7B2749F3-5381-4BB6-8797-D29DECAF4B0E}"/>
              </a:ext>
            </a:extLst>
          </p:cNvPr>
          <p:cNvPicPr>
            <a:picLocks noChangeAspect="1"/>
          </p:cNvPicPr>
          <p:nvPr/>
        </p:nvPicPr>
        <p:blipFill>
          <a:blip r:embed="rId4"/>
          <a:stretch>
            <a:fillRect/>
          </a:stretch>
        </p:blipFill>
        <p:spPr>
          <a:xfrm>
            <a:off x="751114" y="988906"/>
            <a:ext cx="3962400" cy="1152525"/>
          </a:xfrm>
          <a:prstGeom prst="rect">
            <a:avLst/>
          </a:prstGeom>
        </p:spPr>
      </p:pic>
    </p:spTree>
    <p:extLst>
      <p:ext uri="{BB962C8B-B14F-4D97-AF65-F5344CB8AC3E}">
        <p14:creationId xmlns:p14="http://schemas.microsoft.com/office/powerpoint/2010/main" val="14718118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439084-D272-4C57-962A-C781EE46BCA1}"/>
              </a:ext>
            </a:extLst>
          </p:cNvPr>
          <p:cNvSpPr>
            <a:spLocks noGrp="1"/>
          </p:cNvSpPr>
          <p:nvPr>
            <p:ph idx="1"/>
          </p:nvPr>
        </p:nvSpPr>
        <p:spPr>
          <a:xfrm>
            <a:off x="272142" y="849087"/>
            <a:ext cx="11397343" cy="5453742"/>
          </a:xfrm>
        </p:spPr>
        <p:txBody>
          <a:bodyPr/>
          <a:lstStyle/>
          <a:p>
            <a:r>
              <a:rPr lang="en-US" sz="2400" b="1" dirty="0"/>
              <a:t>Prevention Specialist Performance Domains</a:t>
            </a:r>
          </a:p>
          <a:p>
            <a:r>
              <a:rPr lang="en-US" dirty="0"/>
              <a:t>The success of prevention efforts in the community is dependent on a competent, well-trained, ethical and professional Prevention Specialist. Therefore, the purpose of this 3 hour training program is to enhance the quality of services provided as well as the knowledge and skills necessary to become a Certified Prevention Specialist (CPS). </a:t>
            </a:r>
          </a:p>
          <a:p>
            <a:r>
              <a:rPr lang="en-US" sz="2400" b="1" dirty="0"/>
              <a:t>The Social Determinants of Health</a:t>
            </a:r>
          </a:p>
          <a:p>
            <a:r>
              <a:rPr lang="en-US" dirty="0"/>
              <a:t>The aspects of life that influence a person’s health, including their likelihood of engaging in risky behavior such as substance use, are numerous and varied. They range from very immediate, personal characteristics to overarching societal trends and conditions. The social determinants of health are these larger social or environmental aspects that influence us, such as the economic status of the neighborhoods in which we live, our access to quality health care services, and the amount of discrimination we face. This three-part, 3 hour, self-paced course will provide a comprehensive overview of the social determinants of health and examine the influence they have on substance use. It will also discuss the impacts a public health approach can have on them, review how to turn prevention knowledge into actionable processes, and provide recommendations on how to address them through the principles of prevention science and using environmental and other strategies.</a:t>
            </a:r>
          </a:p>
        </p:txBody>
      </p:sp>
      <p:sp>
        <p:nvSpPr>
          <p:cNvPr id="3" name="Date Placeholder 2">
            <a:extLst>
              <a:ext uri="{FF2B5EF4-FFF2-40B4-BE49-F238E27FC236}">
                <a16:creationId xmlns:a16="http://schemas.microsoft.com/office/drawing/2014/main" id="{470E6ADA-E2DC-418C-B097-9ED55C1E1EDB}"/>
              </a:ext>
            </a:extLst>
          </p:cNvPr>
          <p:cNvSpPr>
            <a:spLocks noGrp="1"/>
          </p:cNvSpPr>
          <p:nvPr>
            <p:ph type="dt" sz="half" idx="2"/>
          </p:nvPr>
        </p:nvSpPr>
        <p:spPr/>
        <p:txBody>
          <a:bodyPr/>
          <a:lstStyle/>
          <a:p>
            <a:fld id="{D32C9CBE-BB3D-4D4A-BBA2-C9CC33C12E4A}" type="datetime1">
              <a:rPr lang="en-US" smtClean="0"/>
              <a:t>8/3/2023</a:t>
            </a:fld>
            <a:endParaRPr lang="en-US" dirty="0"/>
          </a:p>
        </p:txBody>
      </p:sp>
    </p:spTree>
    <p:extLst>
      <p:ext uri="{BB962C8B-B14F-4D97-AF65-F5344CB8AC3E}">
        <p14:creationId xmlns:p14="http://schemas.microsoft.com/office/powerpoint/2010/main" val="3963906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0A9D9B-1B0C-4AE4-9661-29D3A70F28C8}"/>
              </a:ext>
            </a:extLst>
          </p:cNvPr>
          <p:cNvSpPr>
            <a:spLocks noGrp="1"/>
          </p:cNvSpPr>
          <p:nvPr>
            <p:ph idx="1"/>
          </p:nvPr>
        </p:nvSpPr>
        <p:spPr>
          <a:xfrm>
            <a:off x="381000" y="936171"/>
            <a:ext cx="11201399" cy="5268686"/>
          </a:xfrm>
        </p:spPr>
        <p:txBody>
          <a:bodyPr/>
          <a:lstStyle/>
          <a:p>
            <a:r>
              <a:rPr lang="en-US" sz="2400" b="1" dirty="0"/>
              <a:t>Introduction to the Prevention Core Competencies</a:t>
            </a:r>
          </a:p>
          <a:p>
            <a:r>
              <a:rPr lang="en-US" dirty="0"/>
              <a:t>The Introduction to Prevention Core Competencies for Prevention Professionals was designed to introduce practitioners to the essential competencies, knowledge, and skill to work in substance use and misuse prevention. It is based on the </a:t>
            </a:r>
            <a:r>
              <a:rPr lang="en-US" dirty="0">
                <a:hlinkClick r:id="rId2"/>
              </a:rPr>
              <a:t>Prevention Core Competencies</a:t>
            </a:r>
            <a:r>
              <a:rPr lang="en-US" dirty="0"/>
              <a:t> published by the Substance Abuse and Mental Health Services Administration (SAMHSA). The course provides a foundation for service delivery based on prevention science and the use of evidence-based practices. It strengthens the understanding of effective planning and implementation approaches and encourages the pursuit of more specialized training and professional development.</a:t>
            </a:r>
          </a:p>
          <a:p>
            <a:r>
              <a:rPr lang="en-US" dirty="0"/>
              <a:t>1.Describe the key elements of prevention planning and evaluation.</a:t>
            </a:r>
          </a:p>
          <a:p>
            <a:r>
              <a:rPr lang="en-US" dirty="0"/>
              <a:t>2.Understand the core prevention professional knowledge, skills, and competencies.</a:t>
            </a:r>
          </a:p>
          <a:p>
            <a:r>
              <a:rPr lang="en-US" dirty="0"/>
              <a:t>3.Acknowledge the importance of research-based theories and processes that help explain and build effective prevention interventions. </a:t>
            </a:r>
          </a:p>
          <a:p>
            <a:r>
              <a:rPr lang="en-US" dirty="0"/>
              <a:t>4.Describe how evidence-based (EB) prevention strategies can be delivered across settings including the family, school, media, community, or workplace.</a:t>
            </a:r>
          </a:p>
          <a:p>
            <a:endParaRPr lang="en-US" dirty="0"/>
          </a:p>
        </p:txBody>
      </p:sp>
    </p:spTree>
    <p:extLst>
      <p:ext uri="{BB962C8B-B14F-4D97-AF65-F5344CB8AC3E}">
        <p14:creationId xmlns:p14="http://schemas.microsoft.com/office/powerpoint/2010/main" val="17939457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D3D8F3-A6D0-4BFC-A6D2-434A43A55564}"/>
              </a:ext>
            </a:extLst>
          </p:cNvPr>
          <p:cNvSpPr>
            <a:spLocks noGrp="1"/>
          </p:cNvSpPr>
          <p:nvPr>
            <p:ph idx="1"/>
          </p:nvPr>
        </p:nvSpPr>
        <p:spPr>
          <a:xfrm>
            <a:off x="315687" y="805543"/>
            <a:ext cx="11255828" cy="5612284"/>
          </a:xfrm>
        </p:spPr>
        <p:txBody>
          <a:bodyPr/>
          <a:lstStyle/>
          <a:p>
            <a:r>
              <a:rPr lang="en-US" b="1" dirty="0"/>
              <a:t>Upcoming Trainings</a:t>
            </a:r>
            <a:r>
              <a:rPr lang="en-US" dirty="0"/>
              <a:t>:</a:t>
            </a:r>
          </a:p>
          <a:p>
            <a:r>
              <a:rPr lang="en-US" dirty="0"/>
              <a:t>August 9</a:t>
            </a:r>
            <a:r>
              <a:rPr lang="en-US" baseline="30000" dirty="0"/>
              <a:t>th</a:t>
            </a:r>
            <a:r>
              <a:rPr lang="en-US" dirty="0"/>
              <a:t>: </a:t>
            </a:r>
            <a:r>
              <a:rPr lang="en-US" b="1" dirty="0"/>
              <a:t>Alcohol Enforcement Teams: Statewide Comprehensive Training</a:t>
            </a:r>
          </a:p>
          <a:p>
            <a:r>
              <a:rPr lang="en-US" b="1" dirty="0"/>
              <a:t>August 9 @ 9:00 am - 5:00 pm  at LRADAC in Columbia </a:t>
            </a:r>
            <a:r>
              <a:rPr lang="en-US" cap="all" dirty="0"/>
              <a:t>FREE-lunch will be provided</a:t>
            </a:r>
          </a:p>
          <a:p>
            <a:r>
              <a:rPr lang="en-US" cap="all" dirty="0"/>
              <a:t>Registration closes tomorrow (August 4</a:t>
            </a:r>
            <a:r>
              <a:rPr lang="en-US" cap="all" baseline="30000" dirty="0"/>
              <a:t>th</a:t>
            </a:r>
            <a:r>
              <a:rPr lang="en-US" cap="all" dirty="0"/>
              <a:t>)</a:t>
            </a:r>
          </a:p>
          <a:p>
            <a:r>
              <a:rPr lang="en-US" b="1" dirty="0"/>
              <a:t>SAPST Training</a:t>
            </a:r>
            <a:r>
              <a:rPr lang="en-US" dirty="0"/>
              <a:t> in Columbia. Registration will open in September for October training:</a:t>
            </a:r>
          </a:p>
          <a:p>
            <a:r>
              <a:rPr lang="en-US" dirty="0"/>
              <a:t>October 2-5, 2023</a:t>
            </a:r>
          </a:p>
          <a:p>
            <a:r>
              <a:rPr lang="en-US" dirty="0"/>
              <a:t>March 4-7, 2024</a:t>
            </a:r>
          </a:p>
          <a:p>
            <a:r>
              <a:rPr lang="en-US" b="1" dirty="0"/>
              <a:t>Prevention Ethics Refresher </a:t>
            </a:r>
            <a:r>
              <a:rPr lang="en-US" dirty="0"/>
              <a:t>(virtual for those who are already certified):</a:t>
            </a:r>
          </a:p>
          <a:p>
            <a:r>
              <a:rPr lang="en-US" dirty="0"/>
              <a:t>September 18, 2023 (registration will open mid-August) and February 14, 2024</a:t>
            </a:r>
          </a:p>
          <a:p>
            <a:r>
              <a:rPr lang="en-US" b="1" dirty="0"/>
              <a:t>Prevention Ethics Basic in Columbia</a:t>
            </a:r>
          </a:p>
          <a:p>
            <a:r>
              <a:rPr lang="en-US" dirty="0"/>
              <a:t>November 28-29, 2023 and May 7-8, 2024</a:t>
            </a:r>
          </a:p>
          <a:p>
            <a:endParaRPr lang="en-US" dirty="0"/>
          </a:p>
          <a:p>
            <a:endParaRPr lang="en-US" dirty="0"/>
          </a:p>
        </p:txBody>
      </p:sp>
      <p:sp>
        <p:nvSpPr>
          <p:cNvPr id="3" name="Date Placeholder 2">
            <a:extLst>
              <a:ext uri="{FF2B5EF4-FFF2-40B4-BE49-F238E27FC236}">
                <a16:creationId xmlns:a16="http://schemas.microsoft.com/office/drawing/2014/main" id="{C539C46C-A443-4CD8-B8D2-9904A25537F6}"/>
              </a:ext>
            </a:extLst>
          </p:cNvPr>
          <p:cNvSpPr>
            <a:spLocks noGrp="1"/>
          </p:cNvSpPr>
          <p:nvPr>
            <p:ph type="dt" sz="half" idx="2"/>
          </p:nvPr>
        </p:nvSpPr>
        <p:spPr/>
        <p:txBody>
          <a:bodyPr/>
          <a:lstStyle/>
          <a:p>
            <a:fld id="{D32C9CBE-BB3D-4D4A-BBA2-C9CC33C12E4A}" type="datetime1">
              <a:rPr lang="en-US" smtClean="0"/>
              <a:t>8/3/2023</a:t>
            </a:fld>
            <a:endParaRPr lang="en-US" dirty="0"/>
          </a:p>
        </p:txBody>
      </p:sp>
      <p:sp>
        <p:nvSpPr>
          <p:cNvPr id="4" name="Rectangle 3">
            <a:extLst>
              <a:ext uri="{FF2B5EF4-FFF2-40B4-BE49-F238E27FC236}">
                <a16:creationId xmlns:a16="http://schemas.microsoft.com/office/drawing/2014/main" id="{CD4BDFA2-305F-46B9-8A43-7F80D88543BE}"/>
              </a:ext>
            </a:extLst>
          </p:cNvPr>
          <p:cNvSpPr/>
          <p:nvPr/>
        </p:nvSpPr>
        <p:spPr>
          <a:xfrm>
            <a:off x="640079" y="5771496"/>
            <a:ext cx="8079377" cy="646331"/>
          </a:xfrm>
          <a:prstGeom prst="rect">
            <a:avLst/>
          </a:prstGeom>
        </p:spPr>
        <p:txBody>
          <a:bodyPr wrap="square">
            <a:spAutoFit/>
          </a:bodyPr>
          <a:lstStyle/>
          <a:p>
            <a:r>
              <a:rPr lang="en-US" dirty="0">
                <a:hlinkClick r:id="rId2"/>
              </a:rPr>
              <a:t>https://www.daodas.sc.gov/education/upcoming-training</a:t>
            </a:r>
            <a:endParaRPr lang="en-US" dirty="0"/>
          </a:p>
          <a:p>
            <a:r>
              <a:rPr lang="en-US" dirty="0"/>
              <a:t>/</a:t>
            </a:r>
          </a:p>
        </p:txBody>
      </p:sp>
    </p:spTree>
    <p:extLst>
      <p:ext uri="{BB962C8B-B14F-4D97-AF65-F5344CB8AC3E}">
        <p14:creationId xmlns:p14="http://schemas.microsoft.com/office/powerpoint/2010/main" val="26587332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5F3D912-DAB1-4E93-B3D8-C4B9628A8F93}"/>
              </a:ext>
            </a:extLst>
          </p:cNvPr>
          <p:cNvPicPr>
            <a:picLocks noGrp="1" noChangeAspect="1"/>
          </p:cNvPicPr>
          <p:nvPr>
            <p:ph idx="1"/>
          </p:nvPr>
        </p:nvPicPr>
        <p:blipFill>
          <a:blip r:embed="rId2"/>
          <a:stretch>
            <a:fillRect/>
          </a:stretch>
        </p:blipFill>
        <p:spPr>
          <a:xfrm>
            <a:off x="319153" y="874282"/>
            <a:ext cx="4913408" cy="1938993"/>
          </a:xfrm>
          <a:prstGeom prst="rect">
            <a:avLst/>
          </a:prstGeom>
        </p:spPr>
      </p:pic>
      <p:sp>
        <p:nvSpPr>
          <p:cNvPr id="3" name="Date Placeholder 2">
            <a:extLst>
              <a:ext uri="{FF2B5EF4-FFF2-40B4-BE49-F238E27FC236}">
                <a16:creationId xmlns:a16="http://schemas.microsoft.com/office/drawing/2014/main" id="{6902707C-2298-4AA8-BD08-F71CCAA74E49}"/>
              </a:ext>
            </a:extLst>
          </p:cNvPr>
          <p:cNvSpPr>
            <a:spLocks noGrp="1"/>
          </p:cNvSpPr>
          <p:nvPr>
            <p:ph type="dt" sz="half" idx="2"/>
          </p:nvPr>
        </p:nvSpPr>
        <p:spPr/>
        <p:txBody>
          <a:bodyPr/>
          <a:lstStyle/>
          <a:p>
            <a:fld id="{D32C9CBE-BB3D-4D4A-BBA2-C9CC33C12E4A}" type="datetime1">
              <a:rPr lang="en-US" smtClean="0"/>
              <a:t>8/3/2023</a:t>
            </a:fld>
            <a:endParaRPr lang="en-US" dirty="0"/>
          </a:p>
        </p:txBody>
      </p:sp>
      <p:sp>
        <p:nvSpPr>
          <p:cNvPr id="5" name="Rectangle 4">
            <a:extLst>
              <a:ext uri="{FF2B5EF4-FFF2-40B4-BE49-F238E27FC236}">
                <a16:creationId xmlns:a16="http://schemas.microsoft.com/office/drawing/2014/main" id="{83553C06-CD81-4578-84DC-0051D26EB843}"/>
              </a:ext>
            </a:extLst>
          </p:cNvPr>
          <p:cNvSpPr/>
          <p:nvPr/>
        </p:nvSpPr>
        <p:spPr>
          <a:xfrm>
            <a:off x="373581" y="3072997"/>
            <a:ext cx="5072743" cy="2769989"/>
          </a:xfrm>
          <a:prstGeom prst="rect">
            <a:avLst/>
          </a:prstGeom>
        </p:spPr>
        <p:txBody>
          <a:bodyPr wrap="square">
            <a:spAutoFit/>
          </a:bodyPr>
          <a:lstStyle/>
          <a:p>
            <a:r>
              <a:rPr lang="en-US" sz="2400" b="1" dirty="0">
                <a:solidFill>
                  <a:srgbClr val="00838B"/>
                </a:solidFill>
              </a:rPr>
              <a:t>NPN Conference 2023</a:t>
            </a:r>
          </a:p>
          <a:p>
            <a:r>
              <a:rPr lang="en-US" sz="2400" b="1" dirty="0">
                <a:solidFill>
                  <a:srgbClr val="00838B"/>
                </a:solidFill>
              </a:rPr>
              <a:t>August 15 - 17, 2023</a:t>
            </a:r>
          </a:p>
          <a:p>
            <a:endParaRPr lang="en-US" b="1" dirty="0"/>
          </a:p>
          <a:p>
            <a:r>
              <a:rPr lang="en-US" b="1" dirty="0"/>
              <a:t>Sheraton Birmingham</a:t>
            </a:r>
          </a:p>
          <a:p>
            <a:r>
              <a:rPr lang="en-US" b="1" dirty="0"/>
              <a:t>Birmingham, Alabama</a:t>
            </a:r>
          </a:p>
          <a:p>
            <a:endParaRPr lang="en-US" sz="2400" b="1" dirty="0">
              <a:solidFill>
                <a:srgbClr val="00838B"/>
              </a:solidFill>
            </a:endParaRPr>
          </a:p>
          <a:p>
            <a:endParaRPr lang="en-US" sz="2400" b="1" dirty="0">
              <a:solidFill>
                <a:srgbClr val="00838B"/>
              </a:solidFill>
            </a:endParaRPr>
          </a:p>
          <a:p>
            <a:endParaRPr lang="en-US" sz="2400" b="1" dirty="0">
              <a:solidFill>
                <a:srgbClr val="00838B"/>
              </a:solidFill>
            </a:endParaRPr>
          </a:p>
        </p:txBody>
      </p:sp>
      <p:sp>
        <p:nvSpPr>
          <p:cNvPr id="6" name="Rectangle 5">
            <a:extLst>
              <a:ext uri="{FF2B5EF4-FFF2-40B4-BE49-F238E27FC236}">
                <a16:creationId xmlns:a16="http://schemas.microsoft.com/office/drawing/2014/main" id="{4C519F16-B8D8-4066-84D5-0E1658D6F69D}"/>
              </a:ext>
            </a:extLst>
          </p:cNvPr>
          <p:cNvSpPr/>
          <p:nvPr/>
        </p:nvSpPr>
        <p:spPr>
          <a:xfrm>
            <a:off x="5769429" y="4191000"/>
            <a:ext cx="4474028" cy="738664"/>
          </a:xfrm>
          <a:prstGeom prst="rect">
            <a:avLst/>
          </a:prstGeom>
        </p:spPr>
        <p:txBody>
          <a:bodyPr wrap="square">
            <a:spAutoFit/>
          </a:bodyPr>
          <a:lstStyle/>
          <a:p>
            <a:r>
              <a:rPr lang="en-US" sz="2400" dirty="0">
                <a:hlinkClick r:id="rId3"/>
              </a:rPr>
              <a:t>http://npnconference.org</a:t>
            </a:r>
            <a:endParaRPr lang="en-US" sz="2400" dirty="0"/>
          </a:p>
          <a:p>
            <a:endParaRPr lang="en-US" dirty="0"/>
          </a:p>
        </p:txBody>
      </p:sp>
      <p:sp>
        <p:nvSpPr>
          <p:cNvPr id="2" name="Rectangle 1">
            <a:extLst>
              <a:ext uri="{FF2B5EF4-FFF2-40B4-BE49-F238E27FC236}">
                <a16:creationId xmlns:a16="http://schemas.microsoft.com/office/drawing/2014/main" id="{78C10EA9-ECC2-4613-AED0-17F42EB59E89}"/>
              </a:ext>
            </a:extLst>
          </p:cNvPr>
          <p:cNvSpPr/>
          <p:nvPr/>
        </p:nvSpPr>
        <p:spPr>
          <a:xfrm>
            <a:off x="5486400" y="979713"/>
            <a:ext cx="6106886" cy="3046988"/>
          </a:xfrm>
          <a:prstGeom prst="rect">
            <a:avLst/>
          </a:prstGeom>
        </p:spPr>
        <p:txBody>
          <a:bodyPr wrap="square">
            <a:spAutoFit/>
          </a:bodyPr>
          <a:lstStyle/>
          <a:p>
            <a:r>
              <a:rPr lang="en-US" sz="2400" dirty="0"/>
              <a:t>The purpose of the NPN Conference is to highlight the latest research in the substance use prevention field. It provides a forum for prevention professionals, coalition leaders, researchers, and federal partners to share research, best practices and promising evaluation results for the purpose of integrating research into prevention practice.</a:t>
            </a:r>
          </a:p>
        </p:txBody>
      </p:sp>
    </p:spTree>
    <p:extLst>
      <p:ext uri="{BB962C8B-B14F-4D97-AF65-F5344CB8AC3E}">
        <p14:creationId xmlns:p14="http://schemas.microsoft.com/office/powerpoint/2010/main" val="36635550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B461714-F167-4714-B1DD-0BCD2E6233FB}"/>
              </a:ext>
            </a:extLst>
          </p:cNvPr>
          <p:cNvPicPr>
            <a:picLocks noGrp="1" noChangeAspect="1"/>
          </p:cNvPicPr>
          <p:nvPr>
            <p:ph idx="1"/>
          </p:nvPr>
        </p:nvPicPr>
        <p:blipFill>
          <a:blip r:embed="rId2"/>
          <a:stretch>
            <a:fillRect/>
          </a:stretch>
        </p:blipFill>
        <p:spPr>
          <a:xfrm>
            <a:off x="499780" y="1248284"/>
            <a:ext cx="4361431" cy="4361431"/>
          </a:xfrm>
          <a:prstGeom prst="rect">
            <a:avLst/>
          </a:prstGeom>
        </p:spPr>
      </p:pic>
      <p:sp>
        <p:nvSpPr>
          <p:cNvPr id="3" name="Date Placeholder 2">
            <a:extLst>
              <a:ext uri="{FF2B5EF4-FFF2-40B4-BE49-F238E27FC236}">
                <a16:creationId xmlns:a16="http://schemas.microsoft.com/office/drawing/2014/main" id="{9D543008-7FCC-4778-98A4-BB1E40233E87}"/>
              </a:ext>
            </a:extLst>
          </p:cNvPr>
          <p:cNvSpPr>
            <a:spLocks noGrp="1"/>
          </p:cNvSpPr>
          <p:nvPr>
            <p:ph type="dt" sz="half" idx="2"/>
          </p:nvPr>
        </p:nvSpPr>
        <p:spPr/>
        <p:txBody>
          <a:bodyPr/>
          <a:lstStyle/>
          <a:p>
            <a:fld id="{D32C9CBE-BB3D-4D4A-BBA2-C9CC33C12E4A}" type="datetime1">
              <a:rPr lang="en-US" smtClean="0"/>
              <a:t>8/3/2023</a:t>
            </a:fld>
            <a:endParaRPr lang="en-US" dirty="0"/>
          </a:p>
        </p:txBody>
      </p:sp>
      <p:sp>
        <p:nvSpPr>
          <p:cNvPr id="5" name="Rectangle 4">
            <a:extLst>
              <a:ext uri="{FF2B5EF4-FFF2-40B4-BE49-F238E27FC236}">
                <a16:creationId xmlns:a16="http://schemas.microsoft.com/office/drawing/2014/main" id="{AF91262C-BA7B-4279-AE51-7D889E6F3B4F}"/>
              </a:ext>
            </a:extLst>
          </p:cNvPr>
          <p:cNvSpPr/>
          <p:nvPr/>
        </p:nvSpPr>
        <p:spPr>
          <a:xfrm>
            <a:off x="4996542" y="1349829"/>
            <a:ext cx="6574972" cy="830997"/>
          </a:xfrm>
          <a:prstGeom prst="rect">
            <a:avLst/>
          </a:prstGeom>
        </p:spPr>
        <p:txBody>
          <a:bodyPr wrap="square">
            <a:spAutoFit/>
          </a:bodyPr>
          <a:lstStyle/>
          <a:p>
            <a:pPr algn="ctr"/>
            <a:r>
              <a:rPr lang="en-US" sz="2400" dirty="0"/>
              <a:t>2023 NLLEA Annual Conference</a:t>
            </a:r>
          </a:p>
          <a:p>
            <a:pPr algn="ctr"/>
            <a:r>
              <a:rPr lang="en-US" sz="2400" dirty="0"/>
              <a:t>October 9-11, 2023</a:t>
            </a:r>
          </a:p>
        </p:txBody>
      </p:sp>
      <p:pic>
        <p:nvPicPr>
          <p:cNvPr id="6" name="Picture 5">
            <a:extLst>
              <a:ext uri="{FF2B5EF4-FFF2-40B4-BE49-F238E27FC236}">
                <a16:creationId xmlns:a16="http://schemas.microsoft.com/office/drawing/2014/main" id="{AB21DF5D-2D18-4B3B-AFA6-87BB008C1DEA}"/>
              </a:ext>
            </a:extLst>
          </p:cNvPr>
          <p:cNvPicPr>
            <a:picLocks noChangeAspect="1"/>
          </p:cNvPicPr>
          <p:nvPr/>
        </p:nvPicPr>
        <p:blipFill>
          <a:blip r:embed="rId3"/>
          <a:stretch>
            <a:fillRect/>
          </a:stretch>
        </p:blipFill>
        <p:spPr>
          <a:xfrm>
            <a:off x="9501470" y="4269039"/>
            <a:ext cx="2190750" cy="2190750"/>
          </a:xfrm>
          <a:prstGeom prst="rect">
            <a:avLst/>
          </a:prstGeom>
        </p:spPr>
      </p:pic>
      <p:sp>
        <p:nvSpPr>
          <p:cNvPr id="7" name="Rectangle 6">
            <a:extLst>
              <a:ext uri="{FF2B5EF4-FFF2-40B4-BE49-F238E27FC236}">
                <a16:creationId xmlns:a16="http://schemas.microsoft.com/office/drawing/2014/main" id="{764CAFC8-43AF-49D7-B0A3-7524EB9FE5BC}"/>
              </a:ext>
            </a:extLst>
          </p:cNvPr>
          <p:cNvSpPr/>
          <p:nvPr/>
        </p:nvSpPr>
        <p:spPr>
          <a:xfrm>
            <a:off x="5375860" y="4084373"/>
            <a:ext cx="3805850" cy="830997"/>
          </a:xfrm>
          <a:prstGeom prst="rect">
            <a:avLst/>
          </a:prstGeom>
        </p:spPr>
        <p:txBody>
          <a:bodyPr wrap="none">
            <a:spAutoFit/>
          </a:bodyPr>
          <a:lstStyle/>
          <a:p>
            <a:r>
              <a:rPr lang="en-US" sz="2400" dirty="0">
                <a:hlinkClick r:id="rId4"/>
              </a:rPr>
              <a:t>https://www.nllea.org/home</a:t>
            </a:r>
            <a:endParaRPr lang="en-US" sz="2400" dirty="0"/>
          </a:p>
          <a:p>
            <a:endParaRPr lang="en-US" sz="2400" dirty="0"/>
          </a:p>
        </p:txBody>
      </p:sp>
    </p:spTree>
    <p:extLst>
      <p:ext uri="{BB962C8B-B14F-4D97-AF65-F5344CB8AC3E}">
        <p14:creationId xmlns:p14="http://schemas.microsoft.com/office/powerpoint/2010/main" val="33044498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239F2D-8A98-4B4D-943B-12117BB77E32}"/>
              </a:ext>
            </a:extLst>
          </p:cNvPr>
          <p:cNvSpPr>
            <a:spLocks noGrp="1"/>
          </p:cNvSpPr>
          <p:nvPr>
            <p:ph idx="1"/>
          </p:nvPr>
        </p:nvSpPr>
        <p:spPr>
          <a:xfrm>
            <a:off x="446315" y="968829"/>
            <a:ext cx="11179628" cy="5490960"/>
          </a:xfrm>
        </p:spPr>
        <p:txBody>
          <a:bodyPr/>
          <a:lstStyle/>
          <a:p>
            <a:r>
              <a:rPr lang="en-US" sz="3200" b="1" dirty="0"/>
              <a:t>NOVEMBER 8TH &amp; NOVEMBER 9TH, 2023</a:t>
            </a:r>
          </a:p>
          <a:p>
            <a:r>
              <a:rPr lang="en-US" sz="3200" b="1" dirty="0"/>
              <a:t>Historic Charleston, South Carolina</a:t>
            </a:r>
          </a:p>
          <a:p>
            <a:endParaRPr lang="en-US" dirty="0"/>
          </a:p>
          <a:p>
            <a:endParaRPr lang="en-US" dirty="0"/>
          </a:p>
          <a:p>
            <a:endParaRPr lang="en-US" dirty="0"/>
          </a:p>
          <a:p>
            <a:r>
              <a:rPr lang="en-US" dirty="0"/>
              <a:t>The 2nd Annual National Emerging Drug Trends Conference will be held on </a:t>
            </a:r>
            <a:r>
              <a:rPr lang="en-US" b="1" dirty="0"/>
              <a:t>November 8th and 9th, 2023</a:t>
            </a:r>
            <a:r>
              <a:rPr lang="en-US" dirty="0"/>
              <a:t> in historic Charleston, South Carolina. The conference is an exclusive drug education and enforcement conference highlighting an array of superior speakers with expert knowledge.  </a:t>
            </a:r>
          </a:p>
          <a:p>
            <a:r>
              <a:rPr lang="en-US" b="1" cap="all" dirty="0"/>
              <a:t>REGISTRATION </a:t>
            </a:r>
          </a:p>
          <a:p>
            <a:pPr marL="0" indent="0">
              <a:buNone/>
            </a:pPr>
            <a:r>
              <a:rPr lang="en-US" dirty="0">
                <a:hlinkClick r:id="rId2"/>
              </a:rPr>
              <a:t>https://www.emergingdrugtrends.com/about</a:t>
            </a:r>
            <a:endParaRPr lang="en-US" dirty="0"/>
          </a:p>
          <a:p>
            <a:endParaRPr lang="en-US"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r>
              <a:rPr lang="en-US" i="1" dirty="0"/>
              <a:t>SAVE</a:t>
            </a:r>
          </a:p>
          <a:p>
            <a:r>
              <a:rPr lang="en-US" i="1" dirty="0"/>
              <a:t>T H E</a:t>
            </a:r>
          </a:p>
          <a:p>
            <a:r>
              <a:rPr lang="en-US" i="1" dirty="0"/>
              <a:t>DATE</a:t>
            </a:r>
          </a:p>
          <a:p>
            <a:endParaRPr lang="en-US" dirty="0"/>
          </a:p>
        </p:txBody>
      </p:sp>
      <p:sp>
        <p:nvSpPr>
          <p:cNvPr id="2" name="Date Placeholder 1">
            <a:extLst>
              <a:ext uri="{FF2B5EF4-FFF2-40B4-BE49-F238E27FC236}">
                <a16:creationId xmlns:a16="http://schemas.microsoft.com/office/drawing/2014/main" id="{FCA4C9BF-0C70-497E-8C69-015FF6D11286}"/>
              </a:ext>
            </a:extLst>
          </p:cNvPr>
          <p:cNvSpPr>
            <a:spLocks noGrp="1"/>
          </p:cNvSpPr>
          <p:nvPr>
            <p:ph type="dt" sz="half" idx="2"/>
          </p:nvPr>
        </p:nvSpPr>
        <p:spPr/>
        <p:txBody>
          <a:bodyPr/>
          <a:lstStyle/>
          <a:p>
            <a:fld id="{ED02A1B5-AED9-4ED2-876C-3A6D7FD53219}" type="datetime1">
              <a:rPr lang="en-US" smtClean="0"/>
              <a:t>8/3/2023</a:t>
            </a:fld>
            <a:endParaRPr lang="en-US" dirty="0"/>
          </a:p>
        </p:txBody>
      </p:sp>
      <p:pic>
        <p:nvPicPr>
          <p:cNvPr id="7" name="Picture 6">
            <a:extLst>
              <a:ext uri="{FF2B5EF4-FFF2-40B4-BE49-F238E27FC236}">
                <a16:creationId xmlns:a16="http://schemas.microsoft.com/office/drawing/2014/main" id="{496AC2FF-2855-4F7D-8730-F2F7D2CB0827}"/>
              </a:ext>
            </a:extLst>
          </p:cNvPr>
          <p:cNvPicPr>
            <a:picLocks noChangeAspect="1"/>
          </p:cNvPicPr>
          <p:nvPr/>
        </p:nvPicPr>
        <p:blipFill>
          <a:blip r:embed="rId3"/>
          <a:stretch>
            <a:fillRect/>
          </a:stretch>
        </p:blipFill>
        <p:spPr>
          <a:xfrm>
            <a:off x="9024257" y="862692"/>
            <a:ext cx="2403022" cy="2403022"/>
          </a:xfrm>
          <a:prstGeom prst="rect">
            <a:avLst/>
          </a:prstGeom>
        </p:spPr>
      </p:pic>
    </p:spTree>
    <p:extLst>
      <p:ext uri="{BB962C8B-B14F-4D97-AF65-F5344CB8AC3E}">
        <p14:creationId xmlns:p14="http://schemas.microsoft.com/office/powerpoint/2010/main" val="34013718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F687C0A-99EE-4A68-A9F2-F1CF1F7BF292}"/>
              </a:ext>
            </a:extLst>
          </p:cNvPr>
          <p:cNvPicPr>
            <a:picLocks noGrp="1" noChangeAspect="1"/>
          </p:cNvPicPr>
          <p:nvPr>
            <p:ph idx="1"/>
          </p:nvPr>
        </p:nvPicPr>
        <p:blipFill>
          <a:blip r:embed="rId2"/>
          <a:stretch>
            <a:fillRect/>
          </a:stretch>
        </p:blipFill>
        <p:spPr>
          <a:xfrm>
            <a:off x="762001" y="840285"/>
            <a:ext cx="10369170" cy="5832658"/>
          </a:xfrm>
          <a:prstGeom prst="rect">
            <a:avLst/>
          </a:prstGeom>
        </p:spPr>
      </p:pic>
      <p:sp>
        <p:nvSpPr>
          <p:cNvPr id="3" name="Date Placeholder 2">
            <a:extLst>
              <a:ext uri="{FF2B5EF4-FFF2-40B4-BE49-F238E27FC236}">
                <a16:creationId xmlns:a16="http://schemas.microsoft.com/office/drawing/2014/main" id="{D191140D-25F5-4760-9FE6-2C0508708DB6}"/>
              </a:ext>
            </a:extLst>
          </p:cNvPr>
          <p:cNvSpPr>
            <a:spLocks noGrp="1"/>
          </p:cNvSpPr>
          <p:nvPr>
            <p:ph type="dt" sz="half" idx="2"/>
          </p:nvPr>
        </p:nvSpPr>
        <p:spPr/>
        <p:txBody>
          <a:bodyPr/>
          <a:lstStyle/>
          <a:p>
            <a:fld id="{D32C9CBE-BB3D-4D4A-BBA2-C9CC33C12E4A}" type="datetime1">
              <a:rPr lang="en-US" smtClean="0"/>
              <a:t>8/3/2023</a:t>
            </a:fld>
            <a:endParaRPr lang="en-US" dirty="0"/>
          </a:p>
        </p:txBody>
      </p:sp>
    </p:spTree>
    <p:extLst>
      <p:ext uri="{BB962C8B-B14F-4D97-AF65-F5344CB8AC3E}">
        <p14:creationId xmlns:p14="http://schemas.microsoft.com/office/powerpoint/2010/main" val="35779762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0B3B79E1-1131-491C-9D79-4BFBEB2AEB21}" type="datetime1">
              <a:rPr lang="en-US" smtClean="0"/>
              <a:t>8/3/2023</a:t>
            </a:fld>
            <a:endParaRPr lang="en-US" dirty="0"/>
          </a:p>
        </p:txBody>
      </p:sp>
      <p:grpSp>
        <p:nvGrpSpPr>
          <p:cNvPr id="4" name="Group 3"/>
          <p:cNvGrpSpPr/>
          <p:nvPr/>
        </p:nvGrpSpPr>
        <p:grpSpPr>
          <a:xfrm>
            <a:off x="2249369" y="1352981"/>
            <a:ext cx="7693262" cy="2222899"/>
            <a:chOff x="244245" y="2753517"/>
            <a:chExt cx="7693262" cy="2222899"/>
          </a:xfrm>
        </p:grpSpPr>
        <p:pic>
          <p:nvPicPr>
            <p:cNvPr id="5" name="Picture 4" descr="Screen Shot 2018-09-13 at 5.09.40 PM.png"/>
            <p:cNvPicPr>
              <a:picLocks noChangeAspect="1"/>
            </p:cNvPicPr>
            <p:nvPr/>
          </p:nvPicPr>
          <p:blipFill rotWithShape="1">
            <a:blip r:embed="rId3">
              <a:extLst>
                <a:ext uri="{28A0092B-C50C-407E-A947-70E740481C1C}">
                  <a14:useLocalDpi xmlns:a14="http://schemas.microsoft.com/office/drawing/2010/main" val="0"/>
                </a:ext>
              </a:extLst>
            </a:blip>
            <a:srcRect l="-3194" t="-3060" r="-2442" b="-1901"/>
            <a:stretch/>
          </p:blipFill>
          <p:spPr>
            <a:xfrm>
              <a:off x="244245" y="2753517"/>
              <a:ext cx="2268637" cy="2222899"/>
            </a:xfrm>
            <a:prstGeom prst="rect">
              <a:avLst/>
            </a:prstGeom>
          </p:spPr>
        </p:pic>
        <p:pic>
          <p:nvPicPr>
            <p:cNvPr id="6" name="Picture 5"/>
            <p:cNvPicPr>
              <a:picLocks noChangeAspect="1"/>
            </p:cNvPicPr>
            <p:nvPr/>
          </p:nvPicPr>
          <p:blipFill>
            <a:blip r:embed="rId4"/>
            <a:stretch>
              <a:fillRect/>
            </a:stretch>
          </p:blipFill>
          <p:spPr>
            <a:xfrm>
              <a:off x="2512882" y="2969234"/>
              <a:ext cx="5424625" cy="1791467"/>
            </a:xfrm>
            <a:prstGeom prst="rect">
              <a:avLst/>
            </a:prstGeom>
          </p:spPr>
        </p:pic>
      </p:grpSp>
      <p:sp>
        <p:nvSpPr>
          <p:cNvPr id="7" name="TextBox 6"/>
          <p:cNvSpPr txBox="1"/>
          <p:nvPr/>
        </p:nvSpPr>
        <p:spPr>
          <a:xfrm>
            <a:off x="2209800" y="4271058"/>
            <a:ext cx="7772400" cy="1107996"/>
          </a:xfrm>
          <a:prstGeom prst="rect">
            <a:avLst/>
          </a:prstGeom>
          <a:noFill/>
        </p:spPr>
        <p:txBody>
          <a:bodyPr wrap="square" rtlCol="0">
            <a:spAutoFit/>
          </a:bodyPr>
          <a:lstStyle/>
          <a:p>
            <a:pPr algn="ctr"/>
            <a:r>
              <a:rPr lang="en-US" sz="2200" b="1" dirty="0">
                <a:solidFill>
                  <a:srgbClr val="00838B"/>
                </a:solidFill>
              </a:rPr>
              <a:t>1801 Main Street, 4th Floor • Columbia, South Carolina  29201</a:t>
            </a:r>
          </a:p>
          <a:p>
            <a:pPr algn="ctr"/>
            <a:r>
              <a:rPr lang="en-US" sz="2200" b="1" dirty="0">
                <a:solidFill>
                  <a:srgbClr val="00838B"/>
                </a:solidFill>
              </a:rPr>
              <a:t>telephone: 803-896-5555 • fax: 803-896-5558</a:t>
            </a:r>
          </a:p>
          <a:p>
            <a:pPr algn="ctr"/>
            <a:r>
              <a:rPr lang="en-US" sz="2200" b="1" dirty="0">
                <a:solidFill>
                  <a:srgbClr val="00838B"/>
                </a:solidFill>
              </a:rPr>
              <a:t>www.daodas.sc.gov</a:t>
            </a:r>
          </a:p>
        </p:txBody>
      </p:sp>
      <p:cxnSp>
        <p:nvCxnSpPr>
          <p:cNvPr id="8" name="Straight Connector 7"/>
          <p:cNvCxnSpPr/>
          <p:nvPr/>
        </p:nvCxnSpPr>
        <p:spPr>
          <a:xfrm>
            <a:off x="2324100" y="4271058"/>
            <a:ext cx="7543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24100" y="5379054"/>
            <a:ext cx="7543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0667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5A9842-C449-4272-AFA5-93C98919DCB8}"/>
              </a:ext>
            </a:extLst>
          </p:cNvPr>
          <p:cNvSpPr>
            <a:spLocks noGrp="1"/>
          </p:cNvSpPr>
          <p:nvPr>
            <p:ph idx="1"/>
          </p:nvPr>
        </p:nvSpPr>
        <p:spPr>
          <a:xfrm>
            <a:off x="315687" y="1088571"/>
            <a:ext cx="11386456" cy="5061858"/>
          </a:xfrm>
        </p:spPr>
        <p:txBody>
          <a:bodyPr/>
          <a:lstStyle/>
          <a:p>
            <a:pPr marL="0" indent="0">
              <a:buNone/>
            </a:pPr>
            <a:r>
              <a:rPr lang="en-US" dirty="0"/>
              <a:t> All prevention personnel funded through the SABG Primary Prevention Set-aside (regardless of percentage of salary funded) are required to enter direct and indirect service hours into the web-based reporting system each month. The percentage of staff time entered is expected to be direct/indirect service time in order to accomplish each agency’s goals/objectives that have been set for primary prevention. Each agency is required to complete the Prevention Staffing Capacity Plan and send to DAODAS by the end of July each year. It is the responsibility of the agency to send to DAODAS a revised Prevention Staffing Capacity Plan if there are any personnel changes, staff funding changes, etc., that occur throughout the fiscal year. </a:t>
            </a:r>
          </a:p>
          <a:p>
            <a:r>
              <a:rPr lang="en-US" dirty="0"/>
              <a:t>Each prevention staff member funded under the SABG Primary Prevention Set-aside shall enter data by the end of each week. However, minimal standards for timeliness are that all data must be entered monthly, with reporting complete by the eighth working day of the following month. If there is a need for an extension for data entry, a request shall be made by the agency to the DAODAS Manager of Prevention and Intervention Services at least five business days in advance of the deadline. </a:t>
            </a:r>
          </a:p>
          <a:p>
            <a:endParaRPr lang="en-US" sz="1200" dirty="0"/>
          </a:p>
          <a:p>
            <a:endParaRPr lang="en-US" dirty="0"/>
          </a:p>
        </p:txBody>
      </p:sp>
      <p:sp>
        <p:nvSpPr>
          <p:cNvPr id="3" name="Date Placeholder 2">
            <a:extLst>
              <a:ext uri="{FF2B5EF4-FFF2-40B4-BE49-F238E27FC236}">
                <a16:creationId xmlns:a16="http://schemas.microsoft.com/office/drawing/2014/main" id="{89F99C45-CC21-4695-A675-A034D8C61AED}"/>
              </a:ext>
            </a:extLst>
          </p:cNvPr>
          <p:cNvSpPr>
            <a:spLocks noGrp="1"/>
          </p:cNvSpPr>
          <p:nvPr>
            <p:ph type="dt" sz="half" idx="2"/>
          </p:nvPr>
        </p:nvSpPr>
        <p:spPr/>
        <p:txBody>
          <a:bodyPr/>
          <a:lstStyle/>
          <a:p>
            <a:fld id="{D32C9CBE-BB3D-4D4A-BBA2-C9CC33C12E4A}" type="datetime1">
              <a:rPr lang="en-US" smtClean="0"/>
              <a:t>8/3/2023</a:t>
            </a:fld>
            <a:endParaRPr lang="en-US" dirty="0"/>
          </a:p>
        </p:txBody>
      </p:sp>
    </p:spTree>
    <p:extLst>
      <p:ext uri="{BB962C8B-B14F-4D97-AF65-F5344CB8AC3E}">
        <p14:creationId xmlns:p14="http://schemas.microsoft.com/office/powerpoint/2010/main" val="2906532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BBA1B6-CFFB-4182-AC4D-657F8CDB854B}"/>
              </a:ext>
            </a:extLst>
          </p:cNvPr>
          <p:cNvSpPr>
            <a:spLocks noGrp="1"/>
          </p:cNvSpPr>
          <p:nvPr>
            <p:ph idx="1"/>
          </p:nvPr>
        </p:nvSpPr>
        <p:spPr>
          <a:xfrm>
            <a:off x="563879" y="974877"/>
            <a:ext cx="11105607" cy="4023360"/>
          </a:xfrm>
        </p:spPr>
        <p:txBody>
          <a:bodyPr/>
          <a:lstStyle/>
          <a:p>
            <a:r>
              <a:rPr lang="en-US" dirty="0"/>
              <a:t>Minimum standards for accuracy of monthly data entered into the web-based reporting system are as follows: </a:t>
            </a:r>
          </a:p>
          <a:p>
            <a:r>
              <a:rPr lang="en-US" i="1" dirty="0"/>
              <a:t>a) </a:t>
            </a:r>
            <a:r>
              <a:rPr lang="en-US" dirty="0"/>
              <a:t>correct application of service categories (direct vs. indirect) and populations served; </a:t>
            </a:r>
          </a:p>
          <a:p>
            <a:r>
              <a:rPr lang="en-US" i="1" dirty="0"/>
              <a:t>b) </a:t>
            </a:r>
            <a:r>
              <a:rPr lang="en-US" dirty="0"/>
              <a:t>required monthly documentation of service hours for any organizational member or volunteer who is providing prevention services; </a:t>
            </a:r>
          </a:p>
          <a:p>
            <a:r>
              <a:rPr lang="en-US" i="1" dirty="0"/>
              <a:t>c) </a:t>
            </a:r>
            <a:r>
              <a:rPr lang="en-US" dirty="0"/>
              <a:t>Demographics of people served in prevention services as required for federal reporting; </a:t>
            </a:r>
          </a:p>
          <a:p>
            <a:r>
              <a:rPr lang="en-US" i="1" dirty="0"/>
              <a:t>d) </a:t>
            </a:r>
            <a:r>
              <a:rPr lang="en-US" dirty="0"/>
              <a:t>appropriate documentation of funding and reporting to ensure compliance. </a:t>
            </a:r>
          </a:p>
          <a:p>
            <a:endParaRPr lang="en-US" b="1" i="1" dirty="0"/>
          </a:p>
          <a:p>
            <a:r>
              <a:rPr lang="en-US" b="1" i="1" dirty="0"/>
              <a:t>**These are just a few highlights from the Manual, please read the entire document and contact DAODAS with any questions.</a:t>
            </a:r>
          </a:p>
          <a:p>
            <a:endParaRPr lang="en-US" dirty="0"/>
          </a:p>
          <a:p>
            <a:endParaRPr lang="en-US" dirty="0"/>
          </a:p>
          <a:p>
            <a:endParaRPr lang="en-US" dirty="0"/>
          </a:p>
          <a:p>
            <a:endParaRPr lang="en-US" dirty="0"/>
          </a:p>
        </p:txBody>
      </p:sp>
      <p:sp>
        <p:nvSpPr>
          <p:cNvPr id="3" name="Date Placeholder 2">
            <a:extLst>
              <a:ext uri="{FF2B5EF4-FFF2-40B4-BE49-F238E27FC236}">
                <a16:creationId xmlns:a16="http://schemas.microsoft.com/office/drawing/2014/main" id="{98B5D0A9-50C9-45D3-825C-F032FF199801}"/>
              </a:ext>
            </a:extLst>
          </p:cNvPr>
          <p:cNvSpPr>
            <a:spLocks noGrp="1"/>
          </p:cNvSpPr>
          <p:nvPr>
            <p:ph type="dt" sz="half" idx="2"/>
          </p:nvPr>
        </p:nvSpPr>
        <p:spPr/>
        <p:txBody>
          <a:bodyPr/>
          <a:lstStyle/>
          <a:p>
            <a:fld id="{D32C9CBE-BB3D-4D4A-BBA2-C9CC33C12E4A}" type="datetime1">
              <a:rPr lang="en-US" smtClean="0"/>
              <a:t>8/3/2023</a:t>
            </a:fld>
            <a:endParaRPr lang="en-US" dirty="0"/>
          </a:p>
        </p:txBody>
      </p:sp>
    </p:spTree>
    <p:extLst>
      <p:ext uri="{BB962C8B-B14F-4D97-AF65-F5344CB8AC3E}">
        <p14:creationId xmlns:p14="http://schemas.microsoft.com/office/powerpoint/2010/main" val="389841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63B365-38BD-46B8-BF4F-7A74A3BCF943}"/>
              </a:ext>
            </a:extLst>
          </p:cNvPr>
          <p:cNvSpPr>
            <a:spLocks noGrp="1"/>
          </p:cNvSpPr>
          <p:nvPr>
            <p:ph idx="1"/>
          </p:nvPr>
        </p:nvSpPr>
        <p:spPr>
          <a:xfrm>
            <a:off x="533401" y="947057"/>
            <a:ext cx="11016342" cy="5410200"/>
          </a:xfrm>
        </p:spPr>
        <p:txBody>
          <a:bodyPr/>
          <a:lstStyle/>
          <a:p>
            <a:pPr marL="292608" lvl="1" indent="0" algn="ctr">
              <a:buNone/>
            </a:pPr>
            <a:r>
              <a:rPr lang="en-US" sz="2400" b="1" dirty="0">
                <a:solidFill>
                  <a:srgbClr val="00838B"/>
                </a:solidFill>
              </a:rPr>
              <a:t>Primary Prevention Funding Formula</a:t>
            </a:r>
          </a:p>
          <a:p>
            <a:pPr>
              <a:buFont typeface="Arial" panose="020B0604020202020204" pitchFamily="34" charset="0"/>
              <a:buChar char="•"/>
            </a:pPr>
            <a:r>
              <a:rPr lang="en-US" sz="1800" dirty="0"/>
              <a:t>A standard formula for the distribution of the SABG primary prevention set-aside funding was adopted by DAODAS in July 2013 and went into effect with state Fiscal Year 2014 (FY14).</a:t>
            </a:r>
          </a:p>
          <a:p>
            <a:pPr>
              <a:buFont typeface="Arial" panose="020B0604020202020204" pitchFamily="34" charset="0"/>
              <a:buChar char="•"/>
            </a:pPr>
            <a:r>
              <a:rPr lang="en-US" sz="1800" dirty="0"/>
              <a:t>Incorporating input from the Executive Committee of Behavioral Health Services Association of South Carolina Inc., the adopted allocation method was developed by DAODAS to achieve a base funding amount for each county, along with a population-adjusted figure to ensure that prevention services are provided equitably across the state.</a:t>
            </a:r>
          </a:p>
          <a:p>
            <a:pPr>
              <a:buFont typeface="Arial" panose="020B0604020202020204" pitchFamily="34" charset="0"/>
              <a:buChar char="•"/>
            </a:pPr>
            <a:r>
              <a:rPr lang="en-US" sz="1800" dirty="0"/>
              <a:t>Due to an overall increase in the allocation for South Carolina for the Substance Abuse Prevention and Treatment Block Grant (SAPT BG), from </a:t>
            </a:r>
            <a:r>
              <a:rPr lang="en-US" sz="1800" b="1" dirty="0">
                <a:solidFill>
                  <a:srgbClr val="00838B"/>
                </a:solidFill>
              </a:rPr>
              <a:t>$23,934,835 in FY23 to $26,137,986 in FY24</a:t>
            </a:r>
            <a:r>
              <a:rPr lang="en-US" sz="1800" dirty="0"/>
              <a:t>, the total for the 20% set aside for primary prevention also increased from </a:t>
            </a:r>
            <a:r>
              <a:rPr lang="en-US" sz="1800" b="1" dirty="0">
                <a:solidFill>
                  <a:srgbClr val="00838B"/>
                </a:solidFill>
              </a:rPr>
              <a:t>$5,265,666 in FY23 to $5,619,667 in FY24</a:t>
            </a:r>
            <a:r>
              <a:rPr lang="en-US" sz="1800" dirty="0"/>
              <a:t>.</a:t>
            </a:r>
          </a:p>
          <a:p>
            <a:r>
              <a:rPr lang="en-US" sz="1800" b="1" dirty="0"/>
              <a:t>FY24 Formula </a:t>
            </a:r>
            <a:endParaRPr lang="en-US" sz="1800" dirty="0"/>
          </a:p>
          <a:p>
            <a:r>
              <a:rPr lang="en-US" sz="1800" dirty="0"/>
              <a:t>1. The “floor” (base) will be increased to </a:t>
            </a:r>
            <a:r>
              <a:rPr lang="en-US" sz="1800" b="1" dirty="0">
                <a:solidFill>
                  <a:srgbClr val="00838B"/>
                </a:solidFill>
              </a:rPr>
              <a:t>$70,000 </a:t>
            </a:r>
            <a:r>
              <a:rPr lang="en-US" sz="1800" dirty="0"/>
              <a:t>for each county authority. (Changed from $60,000)</a:t>
            </a:r>
          </a:p>
          <a:p>
            <a:r>
              <a:rPr lang="en-US" sz="1800" dirty="0"/>
              <a:t>2. County authorities that serve more than one county receive an additional $15,000 per county. (remains same)</a:t>
            </a:r>
          </a:p>
          <a:p>
            <a:r>
              <a:rPr lang="en-US" sz="1800" dirty="0"/>
              <a:t>3. Revised population-based data from the 2020 Census. The percentages did not change from Fiscal Year 2023. These range from 0.40% to 13.87%. The funding range changed from $7,223.66 to $249,152.33 due to an increase in the funding allotted to this part of the funding formula and the population estimates. At a minimum, population adjustments will be revised every five years. </a:t>
            </a:r>
            <a:r>
              <a:rPr lang="en-US" sz="1800" b="1" dirty="0">
                <a:solidFill>
                  <a:srgbClr val="00838B"/>
                </a:solidFill>
              </a:rPr>
              <a:t>(Increased from FY23)</a:t>
            </a:r>
          </a:p>
          <a:p>
            <a:pPr>
              <a:buFont typeface="Arial" panose="020B0604020202020204" pitchFamily="34" charset="0"/>
              <a:buChar char="•"/>
            </a:pPr>
            <a:endParaRPr lang="en-US" sz="1800" dirty="0"/>
          </a:p>
          <a:p>
            <a:pPr marL="0" indent="0">
              <a:buNone/>
            </a:pPr>
            <a:endParaRPr lang="en-US" sz="1800" dirty="0"/>
          </a:p>
        </p:txBody>
      </p:sp>
      <p:sp>
        <p:nvSpPr>
          <p:cNvPr id="3" name="Date Placeholder 2">
            <a:extLst>
              <a:ext uri="{FF2B5EF4-FFF2-40B4-BE49-F238E27FC236}">
                <a16:creationId xmlns:a16="http://schemas.microsoft.com/office/drawing/2014/main" id="{0DB045C1-2DDA-4010-8DA4-0495753DFD5F}"/>
              </a:ext>
            </a:extLst>
          </p:cNvPr>
          <p:cNvSpPr>
            <a:spLocks noGrp="1"/>
          </p:cNvSpPr>
          <p:nvPr>
            <p:ph type="dt" sz="half" idx="2"/>
          </p:nvPr>
        </p:nvSpPr>
        <p:spPr/>
        <p:txBody>
          <a:bodyPr/>
          <a:lstStyle/>
          <a:p>
            <a:fld id="{D32C9CBE-BB3D-4D4A-BBA2-C9CC33C12E4A}" type="datetime1">
              <a:rPr lang="en-US" smtClean="0"/>
              <a:t>8/3/2023</a:t>
            </a:fld>
            <a:endParaRPr lang="en-US" dirty="0"/>
          </a:p>
        </p:txBody>
      </p:sp>
    </p:spTree>
    <p:extLst>
      <p:ext uri="{BB962C8B-B14F-4D97-AF65-F5344CB8AC3E}">
        <p14:creationId xmlns:p14="http://schemas.microsoft.com/office/powerpoint/2010/main" val="1213863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3EBC53-DC93-456A-A5E8-CA5FA4C7593B}"/>
              </a:ext>
            </a:extLst>
          </p:cNvPr>
          <p:cNvSpPr>
            <a:spLocks noGrp="1"/>
          </p:cNvSpPr>
          <p:nvPr>
            <p:ph idx="1"/>
          </p:nvPr>
        </p:nvSpPr>
        <p:spPr>
          <a:xfrm>
            <a:off x="882831" y="1110342"/>
            <a:ext cx="10426337" cy="4834951"/>
          </a:xfrm>
        </p:spPr>
        <p:txBody>
          <a:bodyPr/>
          <a:lstStyle/>
          <a:p>
            <a:pPr algn="ctr"/>
            <a:r>
              <a:rPr lang="en-US" sz="2400" b="1" dirty="0">
                <a:solidFill>
                  <a:srgbClr val="00838B"/>
                </a:solidFill>
              </a:rPr>
              <a:t>Primary Prevention Funding Formula</a:t>
            </a:r>
          </a:p>
          <a:p>
            <a:pPr>
              <a:buFont typeface="Arial" panose="020B0604020202020204" pitchFamily="34" charset="0"/>
              <a:buChar char="•"/>
            </a:pPr>
            <a:r>
              <a:rPr lang="en-US" dirty="0">
                <a:solidFill>
                  <a:schemeClr val="tx1"/>
                </a:solidFill>
              </a:rPr>
              <a:t>Amounts for AET did not change from FY23 (Carry forward COVID-19 funding was provided for all 16 circuits at a level of up to $25,000 to spend on approved plan from July 1, 2023-January 31, 2024)</a:t>
            </a:r>
          </a:p>
          <a:p>
            <a:pPr>
              <a:buFont typeface="Arial" panose="020B0604020202020204" pitchFamily="34" charset="0"/>
              <a:buChar char="•"/>
            </a:pPr>
            <a:r>
              <a:rPr lang="en-US" dirty="0">
                <a:solidFill>
                  <a:schemeClr val="tx1"/>
                </a:solidFill>
              </a:rPr>
              <a:t>Based on the funding formula, all agencies received an increase between $10,000-$11,965.00</a:t>
            </a:r>
          </a:p>
          <a:p>
            <a:pPr>
              <a:buFont typeface="Arial" panose="020B0604020202020204" pitchFamily="34" charset="0"/>
              <a:buChar char="•"/>
            </a:pPr>
            <a:r>
              <a:rPr lang="en-US" dirty="0">
                <a:solidFill>
                  <a:schemeClr val="tx1"/>
                </a:solidFill>
              </a:rPr>
              <a:t>Questions- email Sharon Peterson (</a:t>
            </a:r>
            <a:r>
              <a:rPr lang="en-US" dirty="0">
                <a:solidFill>
                  <a:schemeClr val="tx1"/>
                </a:solidFill>
                <a:hlinkClick r:id="rId2"/>
              </a:rPr>
              <a:t>speterson@daodas.sc.gov</a:t>
            </a:r>
            <a:r>
              <a:rPr lang="en-US" dirty="0">
                <a:solidFill>
                  <a:schemeClr val="tx1"/>
                </a:solidFill>
              </a:rPr>
              <a:t> ) and Michelle Nienhius (</a:t>
            </a:r>
            <a:r>
              <a:rPr lang="en-US" dirty="0">
                <a:solidFill>
                  <a:schemeClr val="tx1"/>
                </a:solidFill>
                <a:hlinkClick r:id="rId3"/>
              </a:rPr>
              <a:t>mnienhius@daodas.sc.gov</a:t>
            </a:r>
            <a:r>
              <a:rPr lang="en-US" dirty="0">
                <a:solidFill>
                  <a:schemeClr val="tx1"/>
                </a:solidFill>
              </a:rPr>
              <a:t> )</a:t>
            </a: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endParaRPr lang="en-US" dirty="0">
              <a:solidFill>
                <a:schemeClr val="tx1"/>
              </a:solidFill>
            </a:endParaRPr>
          </a:p>
          <a:p>
            <a:pPr algn="ctr"/>
            <a:endParaRPr lang="en-US" dirty="0"/>
          </a:p>
        </p:txBody>
      </p:sp>
      <p:sp>
        <p:nvSpPr>
          <p:cNvPr id="3" name="Date Placeholder 2">
            <a:extLst>
              <a:ext uri="{FF2B5EF4-FFF2-40B4-BE49-F238E27FC236}">
                <a16:creationId xmlns:a16="http://schemas.microsoft.com/office/drawing/2014/main" id="{0CA0E99E-687B-45A1-B0CC-4ED4DBD698FC}"/>
              </a:ext>
            </a:extLst>
          </p:cNvPr>
          <p:cNvSpPr>
            <a:spLocks noGrp="1"/>
          </p:cNvSpPr>
          <p:nvPr>
            <p:ph type="dt" sz="half" idx="2"/>
          </p:nvPr>
        </p:nvSpPr>
        <p:spPr/>
        <p:txBody>
          <a:bodyPr/>
          <a:lstStyle/>
          <a:p>
            <a:fld id="{D32C9CBE-BB3D-4D4A-BBA2-C9CC33C12E4A}" type="datetime1">
              <a:rPr lang="en-US" smtClean="0"/>
              <a:t>8/3/2023</a:t>
            </a:fld>
            <a:endParaRPr lang="en-US" dirty="0"/>
          </a:p>
        </p:txBody>
      </p:sp>
    </p:spTree>
    <p:extLst>
      <p:ext uri="{BB962C8B-B14F-4D97-AF65-F5344CB8AC3E}">
        <p14:creationId xmlns:p14="http://schemas.microsoft.com/office/powerpoint/2010/main" val="1808206232"/>
      </p:ext>
    </p:extLst>
  </p:cSld>
  <p:clrMapOvr>
    <a:masterClrMapping/>
  </p:clrMapOvr>
</p:sld>
</file>

<file path=ppt/theme/theme1.xml><?xml version="1.0" encoding="utf-8"?>
<a:theme xmlns:a="http://schemas.openxmlformats.org/drawingml/2006/main" name="DAODAS Master">
  <a:themeElements>
    <a:clrScheme name="SC DAODAS">
      <a:dk1>
        <a:sysClr val="windowText" lastClr="000000"/>
      </a:dk1>
      <a:lt1>
        <a:sysClr val="window" lastClr="FFFFFF"/>
      </a:lt1>
      <a:dk2>
        <a:srgbClr val="44546A"/>
      </a:dk2>
      <a:lt2>
        <a:srgbClr val="E7E6E6"/>
      </a:lt2>
      <a:accent1>
        <a:srgbClr val="015B8C"/>
      </a:accent1>
      <a:accent2>
        <a:srgbClr val="A6D96E"/>
      </a:accent2>
      <a:accent3>
        <a:srgbClr val="FFB610"/>
      </a:accent3>
      <a:accent4>
        <a:srgbClr val="015B8C"/>
      </a:accent4>
      <a:accent5>
        <a:srgbClr val="A6D96E"/>
      </a:accent5>
      <a:accent6>
        <a:srgbClr val="FFB610"/>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DAODAS Presentation Template WIDE.potx" id="{E7C8239D-E9D5-4F05-B2DB-DE9690BAC7D9}" vid="{5E3CAFF7-0D81-4915-969D-C4E22A36C0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DAODAS Presentation Template WIDE (1)</Template>
  <TotalTime>3492</TotalTime>
  <Words>3492</Words>
  <Application>Microsoft Office PowerPoint</Application>
  <PresentationFormat>Widescreen</PresentationFormat>
  <Paragraphs>349</Paragraphs>
  <Slides>58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58</vt:i4>
      </vt:variant>
    </vt:vector>
  </HeadingPairs>
  <TitlesOfParts>
    <vt:vector size="62" baseType="lpstr">
      <vt:lpstr>Arial</vt:lpstr>
      <vt:lpstr>Calibri</vt:lpstr>
      <vt:lpstr>Calibri Light</vt:lpstr>
      <vt:lpstr>DAODAS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South Carolina Department of Alcohol and Other Drug Abuse Services</vt:lpstr>
      <vt:lpstr>South Carolina Department of Alcohol and Other Drug Abuse Services</vt:lpstr>
      <vt:lpstr>South Carolina Department of Alcohol and Other Drug Abuse Services</vt:lpstr>
      <vt:lpstr>Timeline</vt:lpstr>
      <vt:lpstr>Timeline</vt:lpstr>
      <vt:lpstr>South Carolina Department of Alcohol and Other Drug Abuse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SCDAODAS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Gordon, Crystal</dc:creator>
  <cp:lastModifiedBy>Nienhius, Michelle</cp:lastModifiedBy>
  <cp:revision>168</cp:revision>
  <cp:lastPrinted>2017-09-26T18:18:36Z</cp:lastPrinted>
  <dcterms:created xsi:type="dcterms:W3CDTF">2020-10-27T12:56:28Z</dcterms:created>
  <dcterms:modified xsi:type="dcterms:W3CDTF">2023-08-03T17:36:36Z</dcterms:modified>
</cp:coreProperties>
</file>